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notesMasterIdLst>
    <p:notesMasterId r:id="rId59"/>
  </p:notesMasterIdLst>
  <p:sldIdLst>
    <p:sldId id="256" r:id="rId2"/>
    <p:sldId id="257" r:id="rId3"/>
    <p:sldId id="299" r:id="rId4"/>
    <p:sldId id="258" r:id="rId5"/>
    <p:sldId id="300" r:id="rId6"/>
    <p:sldId id="294" r:id="rId7"/>
    <p:sldId id="301" r:id="rId8"/>
    <p:sldId id="302" r:id="rId9"/>
    <p:sldId id="303" r:id="rId10"/>
    <p:sldId id="284" r:id="rId11"/>
    <p:sldId id="287" r:id="rId12"/>
    <p:sldId id="305" r:id="rId13"/>
    <p:sldId id="306" r:id="rId14"/>
    <p:sldId id="297" r:id="rId15"/>
    <p:sldId id="285" r:id="rId16"/>
    <p:sldId id="298" r:id="rId17"/>
    <p:sldId id="307" r:id="rId18"/>
    <p:sldId id="311" r:id="rId19"/>
    <p:sldId id="308" r:id="rId20"/>
    <p:sldId id="288" r:id="rId21"/>
    <p:sldId id="290" r:id="rId22"/>
    <p:sldId id="289" r:id="rId23"/>
    <p:sldId id="309" r:id="rId24"/>
    <p:sldId id="312" r:id="rId25"/>
    <p:sldId id="313" r:id="rId26"/>
    <p:sldId id="314" r:id="rId27"/>
    <p:sldId id="315" r:id="rId28"/>
    <p:sldId id="259" r:id="rId29"/>
    <p:sldId id="260" r:id="rId30"/>
    <p:sldId id="264" r:id="rId31"/>
    <p:sldId id="316" r:id="rId32"/>
    <p:sldId id="266" r:id="rId33"/>
    <p:sldId id="282" r:id="rId34"/>
    <p:sldId id="267" r:id="rId35"/>
    <p:sldId id="317" r:id="rId36"/>
    <p:sldId id="262" r:id="rId37"/>
    <p:sldId id="275" r:id="rId38"/>
    <p:sldId id="318" r:id="rId39"/>
    <p:sldId id="269" r:id="rId40"/>
    <p:sldId id="270" r:id="rId41"/>
    <p:sldId id="271" r:id="rId42"/>
    <p:sldId id="319" r:id="rId43"/>
    <p:sldId id="272" r:id="rId44"/>
    <p:sldId id="320" r:id="rId45"/>
    <p:sldId id="283" r:id="rId46"/>
    <p:sldId id="268" r:id="rId47"/>
    <p:sldId id="261" r:id="rId48"/>
    <p:sldId id="273" r:id="rId49"/>
    <p:sldId id="274" r:id="rId50"/>
    <p:sldId id="321" r:id="rId51"/>
    <p:sldId id="278" r:id="rId52"/>
    <p:sldId id="263" r:id="rId53"/>
    <p:sldId id="276" r:id="rId54"/>
    <p:sldId id="279" r:id="rId55"/>
    <p:sldId id="280" r:id="rId56"/>
    <p:sldId id="277" r:id="rId57"/>
    <p:sldId id="281"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36CD0C-BD22-4E1D-B674-3462F76619CC}" name="Elina Delgado" initials="ED" userId="S::edelgado@wmcarey.edu::bfcf58b1-c08d-4641-a2bc-2c7a0590c63b" providerId="AD"/>
  <p188:author id="{22E22F31-3C60-B9CF-9D94-F2FA501E4CB5}" name="Jennifer White" initials="JW" userId="S::jewhite@wmcarey.edu::ce262827-0c1f-4541-bf5d-137f32fe835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CAD26-2764-4FA4-9555-FD17B1FBF2A6}" v="1" dt="2025-10-01T12:17:22.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066" autoAdjust="0"/>
  </p:normalViewPr>
  <p:slideViewPr>
    <p:cSldViewPr snapToGrid="0">
      <p:cViewPr varScale="1">
        <p:scale>
          <a:sx n="49" d="100"/>
          <a:sy n="49" d="100"/>
        </p:scale>
        <p:origin x="133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White" userId="ce262827-0c1f-4541-bf5d-137f32fe8359" providerId="ADAL" clId="{68C9B561-AF60-499E-B094-611AFD4BBDB7}"/>
    <pc:docChg chg="modSld">
      <pc:chgData name="Jennifer White" userId="ce262827-0c1f-4541-bf5d-137f32fe8359" providerId="ADAL" clId="{68C9B561-AF60-499E-B094-611AFD4BBDB7}" dt="2025-10-01T12:18:28.806" v="32" actId="20577"/>
      <pc:docMkLst>
        <pc:docMk/>
      </pc:docMkLst>
      <pc:sldChg chg="modNotesTx">
        <pc:chgData name="Jennifer White" userId="ce262827-0c1f-4541-bf5d-137f32fe8359" providerId="ADAL" clId="{68C9B561-AF60-499E-B094-611AFD4BBDB7}" dt="2025-10-01T12:15:38.123" v="1" actId="20577"/>
        <pc:sldMkLst>
          <pc:docMk/>
          <pc:sldMk cId="1812125124" sldId="258"/>
        </pc:sldMkLst>
      </pc:sldChg>
      <pc:sldChg chg="modNotesTx">
        <pc:chgData name="Jennifer White" userId="ce262827-0c1f-4541-bf5d-137f32fe8359" providerId="ADAL" clId="{68C9B561-AF60-499E-B094-611AFD4BBDB7}" dt="2025-10-01T12:18:07.510" v="25" actId="20577"/>
        <pc:sldMkLst>
          <pc:docMk/>
          <pc:sldMk cId="2454405827" sldId="261"/>
        </pc:sldMkLst>
      </pc:sldChg>
      <pc:sldChg chg="modNotesTx">
        <pc:chgData name="Jennifer White" userId="ce262827-0c1f-4541-bf5d-137f32fe8359" providerId="ADAL" clId="{68C9B561-AF60-499E-B094-611AFD4BBDB7}" dt="2025-10-01T12:18:19.120" v="29" actId="20577"/>
        <pc:sldMkLst>
          <pc:docMk/>
          <pc:sldMk cId="2685163548" sldId="263"/>
        </pc:sldMkLst>
      </pc:sldChg>
      <pc:sldChg chg="modNotesTx">
        <pc:chgData name="Jennifer White" userId="ce262827-0c1f-4541-bf5d-137f32fe8359" providerId="ADAL" clId="{68C9B561-AF60-499E-B094-611AFD4BBDB7}" dt="2025-10-01T12:16:12.083" v="5" actId="20577"/>
        <pc:sldMkLst>
          <pc:docMk/>
          <pc:sldMk cId="1241254715" sldId="266"/>
        </pc:sldMkLst>
      </pc:sldChg>
      <pc:sldChg chg="modNotesTx">
        <pc:chgData name="Jennifer White" userId="ce262827-0c1f-4541-bf5d-137f32fe8359" providerId="ADAL" clId="{68C9B561-AF60-499E-B094-611AFD4BBDB7}" dt="2025-10-01T12:17:53.546" v="16" actId="20577"/>
        <pc:sldMkLst>
          <pc:docMk/>
          <pc:sldMk cId="1776468774" sldId="268"/>
        </pc:sldMkLst>
      </pc:sldChg>
      <pc:sldChg chg="modNotesTx">
        <pc:chgData name="Jennifer White" userId="ce262827-0c1f-4541-bf5d-137f32fe8359" providerId="ADAL" clId="{68C9B561-AF60-499E-B094-611AFD4BBDB7}" dt="2025-10-01T12:16:35.379" v="8" actId="20577"/>
        <pc:sldMkLst>
          <pc:docMk/>
          <pc:sldMk cId="3265483909" sldId="269"/>
        </pc:sldMkLst>
      </pc:sldChg>
      <pc:sldChg chg="modNotesTx">
        <pc:chgData name="Jennifer White" userId="ce262827-0c1f-4541-bf5d-137f32fe8359" providerId="ADAL" clId="{68C9B561-AF60-499E-B094-611AFD4BBDB7}" dt="2025-10-01T12:16:38.837" v="9" actId="20577"/>
        <pc:sldMkLst>
          <pc:docMk/>
          <pc:sldMk cId="2945809238" sldId="270"/>
        </pc:sldMkLst>
      </pc:sldChg>
      <pc:sldChg chg="modNotesTx">
        <pc:chgData name="Jennifer White" userId="ce262827-0c1f-4541-bf5d-137f32fe8359" providerId="ADAL" clId="{68C9B561-AF60-499E-B094-611AFD4BBDB7}" dt="2025-10-01T12:16:42.405" v="10" actId="20577"/>
        <pc:sldMkLst>
          <pc:docMk/>
          <pc:sldMk cId="4250987660" sldId="271"/>
        </pc:sldMkLst>
      </pc:sldChg>
      <pc:sldChg chg="modNotesTx">
        <pc:chgData name="Jennifer White" userId="ce262827-0c1f-4541-bf5d-137f32fe8359" providerId="ADAL" clId="{68C9B561-AF60-499E-B094-611AFD4BBDB7}" dt="2025-10-01T12:17:44.394" v="13" actId="20577"/>
        <pc:sldMkLst>
          <pc:docMk/>
          <pc:sldMk cId="2676357376" sldId="272"/>
        </pc:sldMkLst>
      </pc:sldChg>
      <pc:sldChg chg="modNotesTx">
        <pc:chgData name="Jennifer White" userId="ce262827-0c1f-4541-bf5d-137f32fe8359" providerId="ADAL" clId="{68C9B561-AF60-499E-B094-611AFD4BBDB7}" dt="2025-10-01T12:18:01.525" v="18" actId="20577"/>
        <pc:sldMkLst>
          <pc:docMk/>
          <pc:sldMk cId="2991664632" sldId="273"/>
        </pc:sldMkLst>
      </pc:sldChg>
      <pc:sldChg chg="modNotesTx">
        <pc:chgData name="Jennifer White" userId="ce262827-0c1f-4541-bf5d-137f32fe8359" providerId="ADAL" clId="{68C9B561-AF60-499E-B094-611AFD4BBDB7}" dt="2025-10-01T12:18:10.761" v="26" actId="20577"/>
        <pc:sldMkLst>
          <pc:docMk/>
          <pc:sldMk cId="1300619271" sldId="274"/>
        </pc:sldMkLst>
      </pc:sldChg>
      <pc:sldChg chg="modNotesTx">
        <pc:chgData name="Jennifer White" userId="ce262827-0c1f-4541-bf5d-137f32fe8359" providerId="ADAL" clId="{68C9B561-AF60-499E-B094-611AFD4BBDB7}" dt="2025-10-01T12:16:30.215" v="7" actId="20577"/>
        <pc:sldMkLst>
          <pc:docMk/>
          <pc:sldMk cId="3925941715" sldId="275"/>
        </pc:sldMkLst>
      </pc:sldChg>
      <pc:sldChg chg="modNotesTx">
        <pc:chgData name="Jennifer White" userId="ce262827-0c1f-4541-bf5d-137f32fe8359" providerId="ADAL" clId="{68C9B561-AF60-499E-B094-611AFD4BBDB7}" dt="2025-10-01T12:18:22.653" v="30" actId="20577"/>
        <pc:sldMkLst>
          <pc:docMk/>
          <pc:sldMk cId="1279565002" sldId="276"/>
        </pc:sldMkLst>
      </pc:sldChg>
      <pc:sldChg chg="modNotesTx">
        <pc:chgData name="Jennifer White" userId="ce262827-0c1f-4541-bf5d-137f32fe8359" providerId="ADAL" clId="{68C9B561-AF60-499E-B094-611AFD4BBDB7}" dt="2025-10-01T12:18:28.806" v="32" actId="20577"/>
        <pc:sldMkLst>
          <pc:docMk/>
          <pc:sldMk cId="4104161833" sldId="277"/>
        </pc:sldMkLst>
      </pc:sldChg>
      <pc:sldChg chg="modNotesTx">
        <pc:chgData name="Jennifer White" userId="ce262827-0c1f-4541-bf5d-137f32fe8359" providerId="ADAL" clId="{68C9B561-AF60-499E-B094-611AFD4BBDB7}" dt="2025-10-01T12:18:15.835" v="28" actId="20577"/>
        <pc:sldMkLst>
          <pc:docMk/>
          <pc:sldMk cId="3711740227" sldId="278"/>
        </pc:sldMkLst>
      </pc:sldChg>
      <pc:sldChg chg="modNotesTx">
        <pc:chgData name="Jennifer White" userId="ce262827-0c1f-4541-bf5d-137f32fe8359" providerId="ADAL" clId="{68C9B561-AF60-499E-B094-611AFD4BBDB7}" dt="2025-10-01T12:18:24.191" v="31" actId="20577"/>
        <pc:sldMkLst>
          <pc:docMk/>
          <pc:sldMk cId="3091987351" sldId="279"/>
        </pc:sldMkLst>
      </pc:sldChg>
      <pc:sldChg chg="modNotesTx">
        <pc:chgData name="Jennifer White" userId="ce262827-0c1f-4541-bf5d-137f32fe8359" providerId="ADAL" clId="{68C9B561-AF60-499E-B094-611AFD4BBDB7}" dt="2025-10-01T12:16:16.424" v="6" actId="20577"/>
        <pc:sldMkLst>
          <pc:docMk/>
          <pc:sldMk cId="2018973717" sldId="282"/>
        </pc:sldMkLst>
      </pc:sldChg>
      <pc:sldChg chg="modNotesTx">
        <pc:chgData name="Jennifer White" userId="ce262827-0c1f-4541-bf5d-137f32fe8359" providerId="ADAL" clId="{68C9B561-AF60-499E-B094-611AFD4BBDB7}" dt="2025-10-01T12:17:47.728" v="14" actId="20577"/>
        <pc:sldMkLst>
          <pc:docMk/>
          <pc:sldMk cId="1034353749" sldId="283"/>
        </pc:sldMkLst>
      </pc:sldChg>
      <pc:sldChg chg="modNotesTx">
        <pc:chgData name="Jennifer White" userId="ce262827-0c1f-4541-bf5d-137f32fe8359" providerId="ADAL" clId="{68C9B561-AF60-499E-B094-611AFD4BBDB7}" dt="2025-10-01T12:15:45.273" v="2" actId="20577"/>
        <pc:sldMkLst>
          <pc:docMk/>
          <pc:sldMk cId="1884122132" sldId="287"/>
        </pc:sldMkLst>
      </pc:sldChg>
      <pc:sldChg chg="modNotesTx">
        <pc:chgData name="Jennifer White" userId="ce262827-0c1f-4541-bf5d-137f32fe8359" providerId="ADAL" clId="{68C9B561-AF60-499E-B094-611AFD4BBDB7}" dt="2025-10-01T12:16:01.184" v="4" actId="20577"/>
        <pc:sldMkLst>
          <pc:docMk/>
          <pc:sldMk cId="2949042146" sldId="288"/>
        </pc:sldMkLst>
      </pc:sldChg>
      <pc:sldChg chg="modNotesTx">
        <pc:chgData name="Jennifer White" userId="ce262827-0c1f-4541-bf5d-137f32fe8359" providerId="ADAL" clId="{68C9B561-AF60-499E-B094-611AFD4BBDB7}" dt="2025-10-01T12:15:53.946" v="3" actId="20577"/>
        <pc:sldMkLst>
          <pc:docMk/>
          <pc:sldMk cId="1109820069" sldId="298"/>
        </pc:sldMkLst>
      </pc:sldChg>
      <pc:sldChg chg="modNotesTx">
        <pc:chgData name="Jennifer White" userId="ce262827-0c1f-4541-bf5d-137f32fe8359" providerId="ADAL" clId="{68C9B561-AF60-499E-B094-611AFD4BBDB7}" dt="2025-10-01T12:15:34.433" v="0" actId="20577"/>
        <pc:sldMkLst>
          <pc:docMk/>
          <pc:sldMk cId="3474405201" sldId="299"/>
        </pc:sldMkLst>
      </pc:sldChg>
      <pc:sldChg chg="modNotesTx">
        <pc:chgData name="Jennifer White" userId="ce262827-0c1f-4541-bf5d-137f32fe8359" providerId="ADAL" clId="{68C9B561-AF60-499E-B094-611AFD4BBDB7}" dt="2025-10-01T12:16:46.332" v="11" actId="20577"/>
        <pc:sldMkLst>
          <pc:docMk/>
          <pc:sldMk cId="3153897406" sldId="319"/>
        </pc:sldMkLst>
      </pc:sldChg>
      <pc:sldChg chg="modNotesTx">
        <pc:chgData name="Jennifer White" userId="ce262827-0c1f-4541-bf5d-137f32fe8359" providerId="ADAL" clId="{68C9B561-AF60-499E-B094-611AFD4BBDB7}" dt="2025-10-01T12:17:22.118" v="12" actId="20577"/>
        <pc:sldMkLst>
          <pc:docMk/>
          <pc:sldMk cId="1977085028" sldId="320"/>
        </pc:sldMkLst>
      </pc:sldChg>
      <pc:sldChg chg="modNotesTx">
        <pc:chgData name="Jennifer White" userId="ce262827-0c1f-4541-bf5d-137f32fe8359" providerId="ADAL" clId="{68C9B561-AF60-499E-B094-611AFD4BBDB7}" dt="2025-10-01T12:18:13.070" v="27" actId="20577"/>
        <pc:sldMkLst>
          <pc:docMk/>
          <pc:sldMk cId="2611341391" sldId="32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F91A1-B251-4456-BED9-B8939994B13D}"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F585CD86-E354-4FD6-B3BB-843B1A7BACF3}">
      <dgm:prSet/>
      <dgm:spPr/>
      <dgm:t>
        <a:bodyPr/>
        <a:lstStyle/>
        <a:p>
          <a:pPr>
            <a:lnSpc>
              <a:spcPct val="100000"/>
            </a:lnSpc>
          </a:pPr>
          <a:r>
            <a:rPr lang="en-US" b="0" i="0"/>
            <a:t>Bile production</a:t>
          </a:r>
          <a:endParaRPr lang="en-US"/>
        </a:p>
      </dgm:t>
    </dgm:pt>
    <dgm:pt modelId="{A96C8F9A-49B4-4DFE-9AD7-C06EE7520E68}" type="parTrans" cxnId="{FC864DEB-BAAA-4034-A35D-66CA38F226DE}">
      <dgm:prSet/>
      <dgm:spPr/>
      <dgm:t>
        <a:bodyPr/>
        <a:lstStyle/>
        <a:p>
          <a:endParaRPr lang="en-US"/>
        </a:p>
      </dgm:t>
    </dgm:pt>
    <dgm:pt modelId="{923D67D9-F5F5-4284-A07D-FBC7B6C75995}" type="sibTrans" cxnId="{FC864DEB-BAAA-4034-A35D-66CA38F226DE}">
      <dgm:prSet/>
      <dgm:spPr/>
      <dgm:t>
        <a:bodyPr/>
        <a:lstStyle/>
        <a:p>
          <a:endParaRPr lang="en-US"/>
        </a:p>
      </dgm:t>
    </dgm:pt>
    <dgm:pt modelId="{3884F36A-5EA9-4335-AE2A-97EC114F0B37}">
      <dgm:prSet/>
      <dgm:spPr/>
      <dgm:t>
        <a:bodyPr/>
        <a:lstStyle/>
        <a:p>
          <a:pPr>
            <a:lnSpc>
              <a:spcPct val="100000"/>
            </a:lnSpc>
          </a:pPr>
          <a:r>
            <a:rPr lang="en-US" b="0" i="0" dirty="0"/>
            <a:t>Fat-soluble vitamin storage and/or metabolism</a:t>
          </a:r>
          <a:endParaRPr lang="en-US" dirty="0"/>
        </a:p>
      </dgm:t>
    </dgm:pt>
    <dgm:pt modelId="{D80933FD-A9D7-435E-9CF2-0B912F347F7B}" type="parTrans" cxnId="{00EA6BD3-9FD8-44A9-A115-94BC9210423C}">
      <dgm:prSet/>
      <dgm:spPr/>
      <dgm:t>
        <a:bodyPr/>
        <a:lstStyle/>
        <a:p>
          <a:endParaRPr lang="en-US"/>
        </a:p>
      </dgm:t>
    </dgm:pt>
    <dgm:pt modelId="{F8E8A14F-7AED-4B12-A493-1459D2A34CD2}" type="sibTrans" cxnId="{00EA6BD3-9FD8-44A9-A115-94BC9210423C}">
      <dgm:prSet/>
      <dgm:spPr/>
      <dgm:t>
        <a:bodyPr/>
        <a:lstStyle/>
        <a:p>
          <a:endParaRPr lang="en-US"/>
        </a:p>
      </dgm:t>
    </dgm:pt>
    <dgm:pt modelId="{1597C1BD-2ECC-4C9E-8983-DB847CEC3B36}">
      <dgm:prSet/>
      <dgm:spPr/>
      <dgm:t>
        <a:bodyPr/>
        <a:lstStyle/>
        <a:p>
          <a:pPr>
            <a:lnSpc>
              <a:spcPct val="100000"/>
            </a:lnSpc>
          </a:pPr>
          <a:r>
            <a:rPr lang="en-US" b="0" i="0"/>
            <a:t>Vitamins A, D, E, K</a:t>
          </a:r>
          <a:endParaRPr lang="en-US"/>
        </a:p>
      </dgm:t>
    </dgm:pt>
    <dgm:pt modelId="{F4D15857-11EF-4E33-87A2-DB950DE19060}" type="parTrans" cxnId="{B2C57271-8914-4D5B-9D29-BEDC3DB84749}">
      <dgm:prSet/>
      <dgm:spPr/>
      <dgm:t>
        <a:bodyPr/>
        <a:lstStyle/>
        <a:p>
          <a:endParaRPr lang="en-US"/>
        </a:p>
      </dgm:t>
    </dgm:pt>
    <dgm:pt modelId="{8EC1EBFF-E6FF-4484-8F28-8EC5BDCD9805}" type="sibTrans" cxnId="{B2C57271-8914-4D5B-9D29-BEDC3DB84749}">
      <dgm:prSet/>
      <dgm:spPr/>
      <dgm:t>
        <a:bodyPr/>
        <a:lstStyle/>
        <a:p>
          <a:endParaRPr lang="en-US"/>
        </a:p>
      </dgm:t>
    </dgm:pt>
    <dgm:pt modelId="{A0A99553-BB68-46C1-897C-A2D1F00C366B}">
      <dgm:prSet/>
      <dgm:spPr/>
      <dgm:t>
        <a:bodyPr/>
        <a:lstStyle/>
        <a:p>
          <a:pPr>
            <a:lnSpc>
              <a:spcPct val="100000"/>
            </a:lnSpc>
          </a:pPr>
          <a:r>
            <a:rPr lang="en-US" b="0" i="0"/>
            <a:t>Drug metabolism</a:t>
          </a:r>
          <a:endParaRPr lang="en-US"/>
        </a:p>
      </dgm:t>
    </dgm:pt>
    <dgm:pt modelId="{17DC1923-5A4D-47F4-8727-174F3E6F0591}" type="parTrans" cxnId="{91925D22-E83D-493D-B0DD-63257B337456}">
      <dgm:prSet/>
      <dgm:spPr/>
      <dgm:t>
        <a:bodyPr/>
        <a:lstStyle/>
        <a:p>
          <a:endParaRPr lang="en-US"/>
        </a:p>
      </dgm:t>
    </dgm:pt>
    <dgm:pt modelId="{5955C317-65F3-42B7-9F77-F3A2FA4B1264}" type="sibTrans" cxnId="{91925D22-E83D-493D-B0DD-63257B337456}">
      <dgm:prSet/>
      <dgm:spPr/>
      <dgm:t>
        <a:bodyPr/>
        <a:lstStyle/>
        <a:p>
          <a:endParaRPr lang="en-US"/>
        </a:p>
      </dgm:t>
    </dgm:pt>
    <dgm:pt modelId="{63CA2305-42F2-468C-97DC-22019F7FB1F4}">
      <dgm:prSet/>
      <dgm:spPr/>
      <dgm:t>
        <a:bodyPr/>
        <a:lstStyle/>
        <a:p>
          <a:pPr>
            <a:lnSpc>
              <a:spcPct val="100000"/>
            </a:lnSpc>
          </a:pPr>
          <a:r>
            <a:rPr lang="en-US" b="0" i="0"/>
            <a:t>Bilirubin metabolism</a:t>
          </a:r>
          <a:endParaRPr lang="en-US"/>
        </a:p>
      </dgm:t>
    </dgm:pt>
    <dgm:pt modelId="{C30F39FF-DA01-418D-87CB-69AE6F2134FA}" type="parTrans" cxnId="{9437253B-E1E9-4E27-923F-5E3E76ED4A50}">
      <dgm:prSet/>
      <dgm:spPr/>
      <dgm:t>
        <a:bodyPr/>
        <a:lstStyle/>
        <a:p>
          <a:endParaRPr lang="en-US"/>
        </a:p>
      </dgm:t>
    </dgm:pt>
    <dgm:pt modelId="{B9FB42B1-3D3F-4F63-AED0-3AF932F07A34}" type="sibTrans" cxnId="{9437253B-E1E9-4E27-923F-5E3E76ED4A50}">
      <dgm:prSet/>
      <dgm:spPr/>
      <dgm:t>
        <a:bodyPr/>
        <a:lstStyle/>
        <a:p>
          <a:endParaRPr lang="en-US"/>
        </a:p>
      </dgm:t>
    </dgm:pt>
    <dgm:pt modelId="{BCDC28B4-21EE-4808-BEA8-F90480EE4468}">
      <dgm:prSet/>
      <dgm:spPr/>
      <dgm:t>
        <a:bodyPr/>
        <a:lstStyle/>
        <a:p>
          <a:pPr>
            <a:lnSpc>
              <a:spcPct val="100000"/>
            </a:lnSpc>
          </a:pPr>
          <a:r>
            <a:rPr lang="en-US" dirty="0"/>
            <a:t>Produces most proteins needed by the body and substances that regulate blood clotting</a:t>
          </a:r>
        </a:p>
      </dgm:t>
    </dgm:pt>
    <dgm:pt modelId="{1B196D6D-E1E0-4FD2-8D6D-A25A9B409401}" type="parTrans" cxnId="{20E8C29C-7830-49D9-BD0C-7434253D30AA}">
      <dgm:prSet/>
      <dgm:spPr/>
      <dgm:t>
        <a:bodyPr/>
        <a:lstStyle/>
        <a:p>
          <a:endParaRPr lang="en-US"/>
        </a:p>
      </dgm:t>
    </dgm:pt>
    <dgm:pt modelId="{58C7751F-E3B5-4FFA-95FD-F619573EB6AF}" type="sibTrans" cxnId="{20E8C29C-7830-49D9-BD0C-7434253D30AA}">
      <dgm:prSet/>
      <dgm:spPr/>
      <dgm:t>
        <a:bodyPr/>
        <a:lstStyle/>
        <a:p>
          <a:endParaRPr lang="en-US"/>
        </a:p>
      </dgm:t>
    </dgm:pt>
    <dgm:pt modelId="{F2AFEB33-239C-4EB6-A64C-5D1B0D872485}">
      <dgm:prSet/>
      <dgm:spPr/>
      <dgm:t>
        <a:bodyPr/>
        <a:lstStyle/>
        <a:p>
          <a:pPr>
            <a:lnSpc>
              <a:spcPct val="100000"/>
            </a:lnSpc>
          </a:pPr>
          <a:r>
            <a:rPr lang="en-US" dirty="0"/>
            <a:t>Metabolizes nutrients from food to produce energy when needed</a:t>
          </a:r>
        </a:p>
      </dgm:t>
    </dgm:pt>
    <dgm:pt modelId="{F2A0C910-B2BE-477A-80EA-BE15D296388A}" type="parTrans" cxnId="{849E2958-F20C-493E-935A-697791C30A40}">
      <dgm:prSet/>
      <dgm:spPr/>
      <dgm:t>
        <a:bodyPr/>
        <a:lstStyle/>
        <a:p>
          <a:endParaRPr lang="en-US"/>
        </a:p>
      </dgm:t>
    </dgm:pt>
    <dgm:pt modelId="{618D3BCF-C0D4-45C5-9BC4-E7389809E361}" type="sibTrans" cxnId="{849E2958-F20C-493E-935A-697791C30A40}">
      <dgm:prSet/>
      <dgm:spPr/>
      <dgm:t>
        <a:bodyPr/>
        <a:lstStyle/>
        <a:p>
          <a:endParaRPr lang="en-US"/>
        </a:p>
      </dgm:t>
    </dgm:pt>
    <dgm:pt modelId="{8332657D-136B-4671-ADBE-B3FC09775558}">
      <dgm:prSet/>
      <dgm:spPr/>
      <dgm:t>
        <a:bodyPr/>
        <a:lstStyle/>
        <a:p>
          <a:pPr>
            <a:lnSpc>
              <a:spcPct val="100000"/>
            </a:lnSpc>
          </a:pPr>
          <a:r>
            <a:rPr lang="en-US" dirty="0"/>
            <a:t>Proteins (albumin), clotting factors, thrombopoietin (TPO)</a:t>
          </a:r>
        </a:p>
      </dgm:t>
    </dgm:pt>
    <dgm:pt modelId="{75E0FE4C-0F4D-43E0-A254-261D41BF839D}" type="parTrans" cxnId="{0154F584-B68C-4F19-94FA-A5190AC4D88A}">
      <dgm:prSet/>
      <dgm:spPr/>
      <dgm:t>
        <a:bodyPr/>
        <a:lstStyle/>
        <a:p>
          <a:endParaRPr lang="en-US"/>
        </a:p>
      </dgm:t>
    </dgm:pt>
    <dgm:pt modelId="{AD675CC9-73B8-49FD-BC3A-7C00FEF1F73B}" type="sibTrans" cxnId="{0154F584-B68C-4F19-94FA-A5190AC4D88A}">
      <dgm:prSet/>
      <dgm:spPr/>
      <dgm:t>
        <a:bodyPr/>
        <a:lstStyle/>
        <a:p>
          <a:endParaRPr lang="en-US"/>
        </a:p>
      </dgm:t>
    </dgm:pt>
    <dgm:pt modelId="{333BFEDA-F0C0-4DB7-AF26-E1AA9C42DDAF}" type="pres">
      <dgm:prSet presAssocID="{FF2F91A1-B251-4456-BED9-B8939994B13D}" presName="diagram" presStyleCnt="0">
        <dgm:presLayoutVars>
          <dgm:dir/>
          <dgm:resizeHandles val="exact"/>
        </dgm:presLayoutVars>
      </dgm:prSet>
      <dgm:spPr/>
    </dgm:pt>
    <dgm:pt modelId="{1151B910-2035-418C-AF9F-5CF6A6747144}" type="pres">
      <dgm:prSet presAssocID="{F585CD86-E354-4FD6-B3BB-843B1A7BACF3}" presName="node" presStyleLbl="node1" presStyleIdx="0" presStyleCnt="6">
        <dgm:presLayoutVars>
          <dgm:bulletEnabled val="1"/>
        </dgm:presLayoutVars>
      </dgm:prSet>
      <dgm:spPr/>
    </dgm:pt>
    <dgm:pt modelId="{03AF420D-3092-4D6E-A66C-3CA83557E289}" type="pres">
      <dgm:prSet presAssocID="{923D67D9-F5F5-4284-A07D-FBC7B6C75995}" presName="sibTrans" presStyleCnt="0"/>
      <dgm:spPr/>
    </dgm:pt>
    <dgm:pt modelId="{09C3B7A7-F721-4B8E-8378-72484D48EA28}" type="pres">
      <dgm:prSet presAssocID="{3884F36A-5EA9-4335-AE2A-97EC114F0B37}" presName="node" presStyleLbl="node1" presStyleIdx="1" presStyleCnt="6">
        <dgm:presLayoutVars>
          <dgm:bulletEnabled val="1"/>
        </dgm:presLayoutVars>
      </dgm:prSet>
      <dgm:spPr/>
    </dgm:pt>
    <dgm:pt modelId="{5FE700B2-C51E-428C-8D40-2C78A7AD0D3C}" type="pres">
      <dgm:prSet presAssocID="{F8E8A14F-7AED-4B12-A493-1459D2A34CD2}" presName="sibTrans" presStyleCnt="0"/>
      <dgm:spPr/>
    </dgm:pt>
    <dgm:pt modelId="{089E8696-EA26-48AE-87C5-052105F4AA22}" type="pres">
      <dgm:prSet presAssocID="{A0A99553-BB68-46C1-897C-A2D1F00C366B}" presName="node" presStyleLbl="node1" presStyleIdx="2" presStyleCnt="6">
        <dgm:presLayoutVars>
          <dgm:bulletEnabled val="1"/>
        </dgm:presLayoutVars>
      </dgm:prSet>
      <dgm:spPr/>
    </dgm:pt>
    <dgm:pt modelId="{C3898D2D-9499-4D44-A3E0-98689A43E7E5}" type="pres">
      <dgm:prSet presAssocID="{5955C317-65F3-42B7-9F77-F3A2FA4B1264}" presName="sibTrans" presStyleCnt="0"/>
      <dgm:spPr/>
    </dgm:pt>
    <dgm:pt modelId="{1299387B-F3A2-4D29-AADA-11E67A1A4832}" type="pres">
      <dgm:prSet presAssocID="{63CA2305-42F2-468C-97DC-22019F7FB1F4}" presName="node" presStyleLbl="node1" presStyleIdx="3" presStyleCnt="6">
        <dgm:presLayoutVars>
          <dgm:bulletEnabled val="1"/>
        </dgm:presLayoutVars>
      </dgm:prSet>
      <dgm:spPr/>
    </dgm:pt>
    <dgm:pt modelId="{448DCCA5-00BE-4829-B703-7EC3F7006312}" type="pres">
      <dgm:prSet presAssocID="{B9FB42B1-3D3F-4F63-AED0-3AF932F07A34}" presName="sibTrans" presStyleCnt="0"/>
      <dgm:spPr/>
    </dgm:pt>
    <dgm:pt modelId="{C28EFFEC-64E4-471D-8EDD-5CF6323BC69F}" type="pres">
      <dgm:prSet presAssocID="{BCDC28B4-21EE-4808-BEA8-F90480EE4468}" presName="node" presStyleLbl="node1" presStyleIdx="4" presStyleCnt="6">
        <dgm:presLayoutVars>
          <dgm:bulletEnabled val="1"/>
        </dgm:presLayoutVars>
      </dgm:prSet>
      <dgm:spPr/>
    </dgm:pt>
    <dgm:pt modelId="{1269D3DD-54E3-4699-A729-07AF242A252C}" type="pres">
      <dgm:prSet presAssocID="{58C7751F-E3B5-4FFA-95FD-F619573EB6AF}" presName="sibTrans" presStyleCnt="0"/>
      <dgm:spPr/>
    </dgm:pt>
    <dgm:pt modelId="{FAF54662-BF85-405D-85BE-4237CCE1D518}" type="pres">
      <dgm:prSet presAssocID="{F2AFEB33-239C-4EB6-A64C-5D1B0D872485}" presName="node" presStyleLbl="node1" presStyleIdx="5" presStyleCnt="6">
        <dgm:presLayoutVars>
          <dgm:bulletEnabled val="1"/>
        </dgm:presLayoutVars>
      </dgm:prSet>
      <dgm:spPr/>
    </dgm:pt>
  </dgm:ptLst>
  <dgm:cxnLst>
    <dgm:cxn modelId="{33933F12-36C4-42CF-B7B7-3BD842E21291}" type="presOf" srcId="{F585CD86-E354-4FD6-B3BB-843B1A7BACF3}" destId="{1151B910-2035-418C-AF9F-5CF6A6747144}" srcOrd="0" destOrd="0" presId="urn:microsoft.com/office/officeart/2005/8/layout/default"/>
    <dgm:cxn modelId="{16DAEA1C-B256-4C0D-B8E3-832E5003DFC4}" type="presOf" srcId="{BCDC28B4-21EE-4808-BEA8-F90480EE4468}" destId="{C28EFFEC-64E4-471D-8EDD-5CF6323BC69F}" srcOrd="0" destOrd="0" presId="urn:microsoft.com/office/officeart/2005/8/layout/default"/>
    <dgm:cxn modelId="{91925D22-E83D-493D-B0DD-63257B337456}" srcId="{FF2F91A1-B251-4456-BED9-B8939994B13D}" destId="{A0A99553-BB68-46C1-897C-A2D1F00C366B}" srcOrd="2" destOrd="0" parTransId="{17DC1923-5A4D-47F4-8727-174F3E6F0591}" sibTransId="{5955C317-65F3-42B7-9F77-F3A2FA4B1264}"/>
    <dgm:cxn modelId="{767B1D33-984C-4BAC-9E2F-4187B1444994}" type="presOf" srcId="{FF2F91A1-B251-4456-BED9-B8939994B13D}" destId="{333BFEDA-F0C0-4DB7-AF26-E1AA9C42DDAF}" srcOrd="0" destOrd="0" presId="urn:microsoft.com/office/officeart/2005/8/layout/default"/>
    <dgm:cxn modelId="{9437253B-E1E9-4E27-923F-5E3E76ED4A50}" srcId="{FF2F91A1-B251-4456-BED9-B8939994B13D}" destId="{63CA2305-42F2-468C-97DC-22019F7FB1F4}" srcOrd="3" destOrd="0" parTransId="{C30F39FF-DA01-418D-87CB-69AE6F2134FA}" sibTransId="{B9FB42B1-3D3F-4F63-AED0-3AF932F07A34}"/>
    <dgm:cxn modelId="{2BADC25E-867A-4F8D-B03C-8921CDFFE684}" type="presOf" srcId="{F2AFEB33-239C-4EB6-A64C-5D1B0D872485}" destId="{FAF54662-BF85-405D-85BE-4237CCE1D518}" srcOrd="0" destOrd="0" presId="urn:microsoft.com/office/officeart/2005/8/layout/default"/>
    <dgm:cxn modelId="{B2C57271-8914-4D5B-9D29-BEDC3DB84749}" srcId="{3884F36A-5EA9-4335-AE2A-97EC114F0B37}" destId="{1597C1BD-2ECC-4C9E-8983-DB847CEC3B36}" srcOrd="0" destOrd="0" parTransId="{F4D15857-11EF-4E33-87A2-DB950DE19060}" sibTransId="{8EC1EBFF-E6FF-4484-8F28-8EC5BDCD9805}"/>
    <dgm:cxn modelId="{541E4F56-8E70-4DC4-9EB7-1701C77C218D}" type="presOf" srcId="{3884F36A-5EA9-4335-AE2A-97EC114F0B37}" destId="{09C3B7A7-F721-4B8E-8378-72484D48EA28}" srcOrd="0" destOrd="0" presId="urn:microsoft.com/office/officeart/2005/8/layout/default"/>
    <dgm:cxn modelId="{849E2958-F20C-493E-935A-697791C30A40}" srcId="{FF2F91A1-B251-4456-BED9-B8939994B13D}" destId="{F2AFEB33-239C-4EB6-A64C-5D1B0D872485}" srcOrd="5" destOrd="0" parTransId="{F2A0C910-B2BE-477A-80EA-BE15D296388A}" sibTransId="{618D3BCF-C0D4-45C5-9BC4-E7389809E361}"/>
    <dgm:cxn modelId="{EB644C58-AB49-4554-806F-FF720D9A4629}" type="presOf" srcId="{1597C1BD-2ECC-4C9E-8983-DB847CEC3B36}" destId="{09C3B7A7-F721-4B8E-8378-72484D48EA28}" srcOrd="0" destOrd="1" presId="urn:microsoft.com/office/officeart/2005/8/layout/default"/>
    <dgm:cxn modelId="{0154F584-B68C-4F19-94FA-A5190AC4D88A}" srcId="{BCDC28B4-21EE-4808-BEA8-F90480EE4468}" destId="{8332657D-136B-4671-ADBE-B3FC09775558}" srcOrd="0" destOrd="0" parTransId="{75E0FE4C-0F4D-43E0-A254-261D41BF839D}" sibTransId="{AD675CC9-73B8-49FD-BC3A-7C00FEF1F73B}"/>
    <dgm:cxn modelId="{73C25797-2E1F-481B-B6C3-0E65754EE929}" type="presOf" srcId="{63CA2305-42F2-468C-97DC-22019F7FB1F4}" destId="{1299387B-F3A2-4D29-AADA-11E67A1A4832}" srcOrd="0" destOrd="0" presId="urn:microsoft.com/office/officeart/2005/8/layout/default"/>
    <dgm:cxn modelId="{20E8C29C-7830-49D9-BD0C-7434253D30AA}" srcId="{FF2F91A1-B251-4456-BED9-B8939994B13D}" destId="{BCDC28B4-21EE-4808-BEA8-F90480EE4468}" srcOrd="4" destOrd="0" parTransId="{1B196D6D-E1E0-4FD2-8D6D-A25A9B409401}" sibTransId="{58C7751F-E3B5-4FFA-95FD-F619573EB6AF}"/>
    <dgm:cxn modelId="{0B084CCB-1B13-442D-A423-1D92A2820DAE}" type="presOf" srcId="{A0A99553-BB68-46C1-897C-A2D1F00C366B}" destId="{089E8696-EA26-48AE-87C5-052105F4AA22}" srcOrd="0" destOrd="0" presId="urn:microsoft.com/office/officeart/2005/8/layout/default"/>
    <dgm:cxn modelId="{00EA6BD3-9FD8-44A9-A115-94BC9210423C}" srcId="{FF2F91A1-B251-4456-BED9-B8939994B13D}" destId="{3884F36A-5EA9-4335-AE2A-97EC114F0B37}" srcOrd="1" destOrd="0" parTransId="{D80933FD-A9D7-435E-9CF2-0B912F347F7B}" sibTransId="{F8E8A14F-7AED-4B12-A493-1459D2A34CD2}"/>
    <dgm:cxn modelId="{0F5577D3-50E1-4EBD-B3EA-DA50FEA59D5B}" type="presOf" srcId="{8332657D-136B-4671-ADBE-B3FC09775558}" destId="{C28EFFEC-64E4-471D-8EDD-5CF6323BC69F}" srcOrd="0" destOrd="1" presId="urn:microsoft.com/office/officeart/2005/8/layout/default"/>
    <dgm:cxn modelId="{FC864DEB-BAAA-4034-A35D-66CA38F226DE}" srcId="{FF2F91A1-B251-4456-BED9-B8939994B13D}" destId="{F585CD86-E354-4FD6-B3BB-843B1A7BACF3}" srcOrd="0" destOrd="0" parTransId="{A96C8F9A-49B4-4DFE-9AD7-C06EE7520E68}" sibTransId="{923D67D9-F5F5-4284-A07D-FBC7B6C75995}"/>
    <dgm:cxn modelId="{C3D31F65-3FA3-492E-B7EB-8558B4AD61EC}" type="presParOf" srcId="{333BFEDA-F0C0-4DB7-AF26-E1AA9C42DDAF}" destId="{1151B910-2035-418C-AF9F-5CF6A6747144}" srcOrd="0" destOrd="0" presId="urn:microsoft.com/office/officeart/2005/8/layout/default"/>
    <dgm:cxn modelId="{AED7C2E8-C049-467E-83F3-39894EE6E1E8}" type="presParOf" srcId="{333BFEDA-F0C0-4DB7-AF26-E1AA9C42DDAF}" destId="{03AF420D-3092-4D6E-A66C-3CA83557E289}" srcOrd="1" destOrd="0" presId="urn:microsoft.com/office/officeart/2005/8/layout/default"/>
    <dgm:cxn modelId="{FCF6FE44-6C99-4473-A51D-80751946F4AF}" type="presParOf" srcId="{333BFEDA-F0C0-4DB7-AF26-E1AA9C42DDAF}" destId="{09C3B7A7-F721-4B8E-8378-72484D48EA28}" srcOrd="2" destOrd="0" presId="urn:microsoft.com/office/officeart/2005/8/layout/default"/>
    <dgm:cxn modelId="{34B9132C-293D-45C6-B0B3-63A709C158B2}" type="presParOf" srcId="{333BFEDA-F0C0-4DB7-AF26-E1AA9C42DDAF}" destId="{5FE700B2-C51E-428C-8D40-2C78A7AD0D3C}" srcOrd="3" destOrd="0" presId="urn:microsoft.com/office/officeart/2005/8/layout/default"/>
    <dgm:cxn modelId="{4D946224-75F7-47F8-94B2-DAE5F0B941EB}" type="presParOf" srcId="{333BFEDA-F0C0-4DB7-AF26-E1AA9C42DDAF}" destId="{089E8696-EA26-48AE-87C5-052105F4AA22}" srcOrd="4" destOrd="0" presId="urn:microsoft.com/office/officeart/2005/8/layout/default"/>
    <dgm:cxn modelId="{44AF9842-E2BA-46A1-9BA2-64471D2BE09C}" type="presParOf" srcId="{333BFEDA-F0C0-4DB7-AF26-E1AA9C42DDAF}" destId="{C3898D2D-9499-4D44-A3E0-98689A43E7E5}" srcOrd="5" destOrd="0" presId="urn:microsoft.com/office/officeart/2005/8/layout/default"/>
    <dgm:cxn modelId="{3FAEAB73-6D11-407C-9ED1-3AE3D579414A}" type="presParOf" srcId="{333BFEDA-F0C0-4DB7-AF26-E1AA9C42DDAF}" destId="{1299387B-F3A2-4D29-AADA-11E67A1A4832}" srcOrd="6" destOrd="0" presId="urn:microsoft.com/office/officeart/2005/8/layout/default"/>
    <dgm:cxn modelId="{99248E69-9FC8-451E-92A2-6CF1B5B4CBF5}" type="presParOf" srcId="{333BFEDA-F0C0-4DB7-AF26-E1AA9C42DDAF}" destId="{448DCCA5-00BE-4829-B703-7EC3F7006312}" srcOrd="7" destOrd="0" presId="urn:microsoft.com/office/officeart/2005/8/layout/default"/>
    <dgm:cxn modelId="{FE5EDC8E-7983-4A75-A031-A70A017BB7CB}" type="presParOf" srcId="{333BFEDA-F0C0-4DB7-AF26-E1AA9C42DDAF}" destId="{C28EFFEC-64E4-471D-8EDD-5CF6323BC69F}" srcOrd="8" destOrd="0" presId="urn:microsoft.com/office/officeart/2005/8/layout/default"/>
    <dgm:cxn modelId="{91C9FE3A-46B2-4325-AB22-BF9209F90C90}" type="presParOf" srcId="{333BFEDA-F0C0-4DB7-AF26-E1AA9C42DDAF}" destId="{1269D3DD-54E3-4699-A729-07AF242A252C}" srcOrd="9" destOrd="0" presId="urn:microsoft.com/office/officeart/2005/8/layout/default"/>
    <dgm:cxn modelId="{0FC3F476-28FA-4EF6-9718-1DF8B9B7B43A}" type="presParOf" srcId="{333BFEDA-F0C0-4DB7-AF26-E1AA9C42DDAF}" destId="{FAF54662-BF85-405D-85BE-4237CCE1D51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FC57A1-BBEE-46B5-A66A-D6E9FB01E9B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3CCA24-C9C5-4918-94E1-503F76186AD1}">
      <dgm:prSet/>
      <dgm:spPr/>
      <dgm:t>
        <a:bodyPr/>
        <a:lstStyle/>
        <a:p>
          <a:r>
            <a:rPr lang="en-US" b="0" i="0"/>
            <a:t>Stop/slow bleeding </a:t>
          </a:r>
          <a:endParaRPr lang="en-US"/>
        </a:p>
      </dgm:t>
    </dgm:pt>
    <dgm:pt modelId="{FCA97E00-3E33-4044-85A2-50B22CCEF626}" type="parTrans" cxnId="{2C44632B-1EAF-4060-BD54-B81C927EA97E}">
      <dgm:prSet/>
      <dgm:spPr/>
      <dgm:t>
        <a:bodyPr/>
        <a:lstStyle/>
        <a:p>
          <a:endParaRPr lang="en-US"/>
        </a:p>
      </dgm:t>
    </dgm:pt>
    <dgm:pt modelId="{8F2D253F-0769-44C8-8C45-233F63DD789F}" type="sibTrans" cxnId="{2C44632B-1EAF-4060-BD54-B81C927EA97E}">
      <dgm:prSet/>
      <dgm:spPr/>
      <dgm:t>
        <a:bodyPr/>
        <a:lstStyle/>
        <a:p>
          <a:endParaRPr lang="en-US"/>
        </a:p>
      </dgm:t>
    </dgm:pt>
    <dgm:pt modelId="{9E078221-A529-4449-A86C-42D09A0E1C08}">
      <dgm:prSet/>
      <dgm:spPr/>
      <dgm:t>
        <a:bodyPr/>
        <a:lstStyle/>
        <a:p>
          <a:r>
            <a:rPr lang="en-US" b="0" i="0"/>
            <a:t>Administer octreotide IV bolus 50 mcg followed by continuous IV infusion of 50 mcg/hr (up to 2-5 days)</a:t>
          </a:r>
          <a:endParaRPr lang="en-US"/>
        </a:p>
      </dgm:t>
    </dgm:pt>
    <dgm:pt modelId="{21EEB571-EABF-4745-BC8E-53019A6B8CD3}" type="parTrans" cxnId="{66390E29-4822-48FC-A1D1-94DCBC1A8D78}">
      <dgm:prSet/>
      <dgm:spPr/>
      <dgm:t>
        <a:bodyPr/>
        <a:lstStyle/>
        <a:p>
          <a:endParaRPr lang="en-US"/>
        </a:p>
      </dgm:t>
    </dgm:pt>
    <dgm:pt modelId="{6479AC84-A430-4149-B492-1F3767BFB36F}" type="sibTrans" cxnId="{66390E29-4822-48FC-A1D1-94DCBC1A8D78}">
      <dgm:prSet/>
      <dgm:spPr/>
      <dgm:t>
        <a:bodyPr/>
        <a:lstStyle/>
        <a:p>
          <a:endParaRPr lang="en-US"/>
        </a:p>
      </dgm:t>
    </dgm:pt>
    <dgm:pt modelId="{137ADDD8-BD04-448E-9617-3335F3E0E154}">
      <dgm:prSet/>
      <dgm:spPr/>
      <dgm:t>
        <a:bodyPr/>
        <a:lstStyle/>
        <a:p>
          <a:r>
            <a:rPr lang="en-US" b="0" i="0"/>
            <a:t>MOA: Vasoconstricts the splanchnic (GI) circulation to stop/minimize bleeding</a:t>
          </a:r>
          <a:endParaRPr lang="en-US"/>
        </a:p>
      </dgm:t>
    </dgm:pt>
    <dgm:pt modelId="{238CEB93-9FE8-4140-BD16-3C96E4D2D9EC}" type="parTrans" cxnId="{9CE7DE22-9857-4681-8810-9746BF75A571}">
      <dgm:prSet/>
      <dgm:spPr/>
      <dgm:t>
        <a:bodyPr/>
        <a:lstStyle/>
        <a:p>
          <a:endParaRPr lang="en-US"/>
        </a:p>
      </dgm:t>
    </dgm:pt>
    <dgm:pt modelId="{3B53185E-9431-4E07-A111-69F961414E7D}" type="sibTrans" cxnId="{9CE7DE22-9857-4681-8810-9746BF75A571}">
      <dgm:prSet/>
      <dgm:spPr/>
      <dgm:t>
        <a:bodyPr/>
        <a:lstStyle/>
        <a:p>
          <a:endParaRPr lang="en-US"/>
        </a:p>
      </dgm:t>
    </dgm:pt>
    <dgm:pt modelId="{69F45016-2014-4D33-9649-E4D0E368F33A}">
      <dgm:prSet/>
      <dgm:spPr/>
      <dgm:t>
        <a:bodyPr/>
        <a:lstStyle/>
        <a:p>
          <a:r>
            <a:rPr lang="en-US" b="0" i="0"/>
            <a:t>ADRs: bradycardia, HTN, arrhythmia, and abdominal pain</a:t>
          </a:r>
          <a:endParaRPr lang="en-US"/>
        </a:p>
      </dgm:t>
    </dgm:pt>
    <dgm:pt modelId="{BC5B21EF-924C-4710-8D00-A433C793EB20}" type="parTrans" cxnId="{968B23F6-9742-459E-B28B-2C315AA4D864}">
      <dgm:prSet/>
      <dgm:spPr/>
      <dgm:t>
        <a:bodyPr/>
        <a:lstStyle/>
        <a:p>
          <a:endParaRPr lang="en-US"/>
        </a:p>
      </dgm:t>
    </dgm:pt>
    <dgm:pt modelId="{8834DAB1-959C-4915-A276-CE8FD1DB995D}" type="sibTrans" cxnId="{968B23F6-9742-459E-B28B-2C315AA4D864}">
      <dgm:prSet/>
      <dgm:spPr/>
      <dgm:t>
        <a:bodyPr/>
        <a:lstStyle/>
        <a:p>
          <a:endParaRPr lang="en-US"/>
        </a:p>
      </dgm:t>
    </dgm:pt>
    <dgm:pt modelId="{B7EC9949-E77F-4859-A141-FC945AE50ED2}">
      <dgm:prSet/>
      <dgm:spPr/>
      <dgm:t>
        <a:bodyPr/>
        <a:lstStyle/>
        <a:p>
          <a:r>
            <a:rPr lang="en-US" b="0" i="0"/>
            <a:t>Alternative: Vasopressin</a:t>
          </a:r>
          <a:endParaRPr lang="en-US"/>
        </a:p>
      </dgm:t>
    </dgm:pt>
    <dgm:pt modelId="{C6275512-44E3-4575-8099-564C9ED0A7AB}" type="parTrans" cxnId="{1CC49AFD-D373-48E5-B260-90ACC89C918D}">
      <dgm:prSet/>
      <dgm:spPr/>
      <dgm:t>
        <a:bodyPr/>
        <a:lstStyle/>
        <a:p>
          <a:endParaRPr lang="en-US"/>
        </a:p>
      </dgm:t>
    </dgm:pt>
    <dgm:pt modelId="{810F1AB8-FCDE-4F45-BD39-6D53DC4361A6}" type="sibTrans" cxnId="{1CC49AFD-D373-48E5-B260-90ACC89C918D}">
      <dgm:prSet/>
      <dgm:spPr/>
      <dgm:t>
        <a:bodyPr/>
        <a:lstStyle/>
        <a:p>
          <a:endParaRPr lang="en-US"/>
        </a:p>
      </dgm:t>
    </dgm:pt>
    <dgm:pt modelId="{5477BC7A-1F04-48CE-99DD-DC8C7C70B3BF}">
      <dgm:prSet/>
      <dgm:spPr/>
      <dgm:t>
        <a:bodyPr/>
        <a:lstStyle/>
        <a:p>
          <a:r>
            <a:rPr lang="en-US" b="0" i="0"/>
            <a:t>Abx to prevent spontaneous bacterial peritonitis (SBP) – IV ceftriaxone 1g/day for up to 7 days</a:t>
          </a:r>
          <a:endParaRPr lang="en-US"/>
        </a:p>
      </dgm:t>
    </dgm:pt>
    <dgm:pt modelId="{920F334A-9633-48BC-A37E-013CA188ECDD}" type="parTrans" cxnId="{9FBB1F2F-A828-443B-8312-BCF3DD4326DF}">
      <dgm:prSet/>
      <dgm:spPr/>
      <dgm:t>
        <a:bodyPr/>
        <a:lstStyle/>
        <a:p>
          <a:endParaRPr lang="en-US"/>
        </a:p>
      </dgm:t>
    </dgm:pt>
    <dgm:pt modelId="{AD34FF43-9253-42B3-A7BD-1354D87305E4}" type="sibTrans" cxnId="{9FBB1F2F-A828-443B-8312-BCF3DD4326DF}">
      <dgm:prSet/>
      <dgm:spPr/>
      <dgm:t>
        <a:bodyPr/>
        <a:lstStyle/>
        <a:p>
          <a:endParaRPr lang="en-US"/>
        </a:p>
      </dgm:t>
    </dgm:pt>
    <dgm:pt modelId="{EA4EA640-3866-4F21-B092-3E05D2A64458}" type="pres">
      <dgm:prSet presAssocID="{81FC57A1-BBEE-46B5-A66A-D6E9FB01E9B5}" presName="linear" presStyleCnt="0">
        <dgm:presLayoutVars>
          <dgm:animLvl val="lvl"/>
          <dgm:resizeHandles val="exact"/>
        </dgm:presLayoutVars>
      </dgm:prSet>
      <dgm:spPr/>
    </dgm:pt>
    <dgm:pt modelId="{F42CEDC6-ACD6-47C3-803D-33E4F5F6C829}" type="pres">
      <dgm:prSet presAssocID="{DE3CCA24-C9C5-4918-94E1-503F76186AD1}" presName="parentText" presStyleLbl="node1" presStyleIdx="0" presStyleCnt="2">
        <dgm:presLayoutVars>
          <dgm:chMax val="0"/>
          <dgm:bulletEnabled val="1"/>
        </dgm:presLayoutVars>
      </dgm:prSet>
      <dgm:spPr/>
    </dgm:pt>
    <dgm:pt modelId="{61C7CF32-6C23-46B0-B8FC-F26E2EAA7417}" type="pres">
      <dgm:prSet presAssocID="{DE3CCA24-C9C5-4918-94E1-503F76186AD1}" presName="childText" presStyleLbl="revTx" presStyleIdx="0" presStyleCnt="1">
        <dgm:presLayoutVars>
          <dgm:bulletEnabled val="1"/>
        </dgm:presLayoutVars>
      </dgm:prSet>
      <dgm:spPr/>
    </dgm:pt>
    <dgm:pt modelId="{2EA498B5-CF61-4841-A793-435056BAAB68}" type="pres">
      <dgm:prSet presAssocID="{5477BC7A-1F04-48CE-99DD-DC8C7C70B3BF}" presName="parentText" presStyleLbl="node1" presStyleIdx="1" presStyleCnt="2">
        <dgm:presLayoutVars>
          <dgm:chMax val="0"/>
          <dgm:bulletEnabled val="1"/>
        </dgm:presLayoutVars>
      </dgm:prSet>
      <dgm:spPr/>
    </dgm:pt>
  </dgm:ptLst>
  <dgm:cxnLst>
    <dgm:cxn modelId="{0B34D504-49AF-4688-8575-CE408112854C}" type="presOf" srcId="{5477BC7A-1F04-48CE-99DD-DC8C7C70B3BF}" destId="{2EA498B5-CF61-4841-A793-435056BAAB68}" srcOrd="0" destOrd="0" presId="urn:microsoft.com/office/officeart/2005/8/layout/vList2"/>
    <dgm:cxn modelId="{9CE7DE22-9857-4681-8810-9746BF75A571}" srcId="{DE3CCA24-C9C5-4918-94E1-503F76186AD1}" destId="{137ADDD8-BD04-448E-9617-3335F3E0E154}" srcOrd="1" destOrd="0" parTransId="{238CEB93-9FE8-4140-BD16-3C96E4D2D9EC}" sibTransId="{3B53185E-9431-4E07-A111-69F961414E7D}"/>
    <dgm:cxn modelId="{66390E29-4822-48FC-A1D1-94DCBC1A8D78}" srcId="{DE3CCA24-C9C5-4918-94E1-503F76186AD1}" destId="{9E078221-A529-4449-A86C-42D09A0E1C08}" srcOrd="0" destOrd="0" parTransId="{21EEB571-EABF-4745-BC8E-53019A6B8CD3}" sibTransId="{6479AC84-A430-4149-B492-1F3767BFB36F}"/>
    <dgm:cxn modelId="{2C44632B-1EAF-4060-BD54-B81C927EA97E}" srcId="{81FC57A1-BBEE-46B5-A66A-D6E9FB01E9B5}" destId="{DE3CCA24-C9C5-4918-94E1-503F76186AD1}" srcOrd="0" destOrd="0" parTransId="{FCA97E00-3E33-4044-85A2-50B22CCEF626}" sibTransId="{8F2D253F-0769-44C8-8C45-233F63DD789F}"/>
    <dgm:cxn modelId="{9FBB1F2F-A828-443B-8312-BCF3DD4326DF}" srcId="{81FC57A1-BBEE-46B5-A66A-D6E9FB01E9B5}" destId="{5477BC7A-1F04-48CE-99DD-DC8C7C70B3BF}" srcOrd="1" destOrd="0" parTransId="{920F334A-9633-48BC-A37E-013CA188ECDD}" sibTransId="{AD34FF43-9253-42B3-A7BD-1354D87305E4}"/>
    <dgm:cxn modelId="{401ADA44-1607-47AA-AF53-1241D41ECDD4}" type="presOf" srcId="{137ADDD8-BD04-448E-9617-3335F3E0E154}" destId="{61C7CF32-6C23-46B0-B8FC-F26E2EAA7417}" srcOrd="0" destOrd="1" presId="urn:microsoft.com/office/officeart/2005/8/layout/vList2"/>
    <dgm:cxn modelId="{147C884B-E0B4-4BBD-A4AE-28F177DD35B5}" type="presOf" srcId="{81FC57A1-BBEE-46B5-A66A-D6E9FB01E9B5}" destId="{EA4EA640-3866-4F21-B092-3E05D2A64458}" srcOrd="0" destOrd="0" presId="urn:microsoft.com/office/officeart/2005/8/layout/vList2"/>
    <dgm:cxn modelId="{EFCB0570-034C-4D63-B6D7-2903BF2A9B60}" type="presOf" srcId="{69F45016-2014-4D33-9649-E4D0E368F33A}" destId="{61C7CF32-6C23-46B0-B8FC-F26E2EAA7417}" srcOrd="0" destOrd="2" presId="urn:microsoft.com/office/officeart/2005/8/layout/vList2"/>
    <dgm:cxn modelId="{11A513A2-0383-4797-86B9-3D951F154808}" type="presOf" srcId="{9E078221-A529-4449-A86C-42D09A0E1C08}" destId="{61C7CF32-6C23-46B0-B8FC-F26E2EAA7417}" srcOrd="0" destOrd="0" presId="urn:microsoft.com/office/officeart/2005/8/layout/vList2"/>
    <dgm:cxn modelId="{6D0112B9-3DE9-466F-976E-DB5C18E93FD1}" type="presOf" srcId="{DE3CCA24-C9C5-4918-94E1-503F76186AD1}" destId="{F42CEDC6-ACD6-47C3-803D-33E4F5F6C829}" srcOrd="0" destOrd="0" presId="urn:microsoft.com/office/officeart/2005/8/layout/vList2"/>
    <dgm:cxn modelId="{FED052D6-BAA6-45D5-BF3F-933B77F0A67E}" type="presOf" srcId="{B7EC9949-E77F-4859-A141-FC945AE50ED2}" destId="{61C7CF32-6C23-46B0-B8FC-F26E2EAA7417}" srcOrd="0" destOrd="3" presId="urn:microsoft.com/office/officeart/2005/8/layout/vList2"/>
    <dgm:cxn modelId="{968B23F6-9742-459E-B28B-2C315AA4D864}" srcId="{DE3CCA24-C9C5-4918-94E1-503F76186AD1}" destId="{69F45016-2014-4D33-9649-E4D0E368F33A}" srcOrd="2" destOrd="0" parTransId="{BC5B21EF-924C-4710-8D00-A433C793EB20}" sibTransId="{8834DAB1-959C-4915-A276-CE8FD1DB995D}"/>
    <dgm:cxn modelId="{1CC49AFD-D373-48E5-B260-90ACC89C918D}" srcId="{DE3CCA24-C9C5-4918-94E1-503F76186AD1}" destId="{B7EC9949-E77F-4859-A141-FC945AE50ED2}" srcOrd="3" destOrd="0" parTransId="{C6275512-44E3-4575-8099-564C9ED0A7AB}" sibTransId="{810F1AB8-FCDE-4F45-BD39-6D53DC4361A6}"/>
    <dgm:cxn modelId="{B81D387F-19C6-45B0-995C-31C846EF462E}" type="presParOf" srcId="{EA4EA640-3866-4F21-B092-3E05D2A64458}" destId="{F42CEDC6-ACD6-47C3-803D-33E4F5F6C829}" srcOrd="0" destOrd="0" presId="urn:microsoft.com/office/officeart/2005/8/layout/vList2"/>
    <dgm:cxn modelId="{3D33544C-2466-4071-9535-E3FC85D6861B}" type="presParOf" srcId="{EA4EA640-3866-4F21-B092-3E05D2A64458}" destId="{61C7CF32-6C23-46B0-B8FC-F26E2EAA7417}" srcOrd="1" destOrd="0" presId="urn:microsoft.com/office/officeart/2005/8/layout/vList2"/>
    <dgm:cxn modelId="{20A9DC4D-37EF-4A60-8812-884CF6D9193B}" type="presParOf" srcId="{EA4EA640-3866-4F21-B092-3E05D2A64458}" destId="{2EA498B5-CF61-4841-A793-435056BAAB6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5C11A70-37BF-4586-A8CE-692AFBEC0C40}" type="doc">
      <dgm:prSet loTypeId="urn:microsoft.com/office/officeart/2005/8/layout/process4" loCatId="process" qsTypeId="urn:microsoft.com/office/officeart/2005/8/quickstyle/simple5" qsCatId="simple" csTypeId="urn:microsoft.com/office/officeart/2005/8/colors/colorful1" csCatId="colorful" phldr="1"/>
      <dgm:spPr/>
      <dgm:t>
        <a:bodyPr/>
        <a:lstStyle/>
        <a:p>
          <a:endParaRPr lang="en-US"/>
        </a:p>
      </dgm:t>
    </dgm:pt>
    <dgm:pt modelId="{02B23802-32C9-4641-BC6C-0CCE0FD273E8}">
      <dgm:prSet/>
      <dgm:spPr/>
      <dgm:t>
        <a:bodyPr/>
        <a:lstStyle/>
        <a:p>
          <a:r>
            <a:rPr lang="en-US" b="0" i="0"/>
            <a:t>Functional disturbance of the brain caused by liver insufficiency </a:t>
          </a:r>
          <a:endParaRPr lang="en-US"/>
        </a:p>
      </dgm:t>
    </dgm:pt>
    <dgm:pt modelId="{2C8230CE-3FC4-40F7-9FAD-DFE1D3B251B0}" type="parTrans" cxnId="{C5FF7A48-49E4-4DA5-937E-E0316642A607}">
      <dgm:prSet/>
      <dgm:spPr/>
      <dgm:t>
        <a:bodyPr/>
        <a:lstStyle/>
        <a:p>
          <a:endParaRPr lang="en-US"/>
        </a:p>
      </dgm:t>
    </dgm:pt>
    <dgm:pt modelId="{AA25D969-A451-45B9-986F-0B0B067A69A7}" type="sibTrans" cxnId="{C5FF7A48-49E4-4DA5-937E-E0316642A607}">
      <dgm:prSet/>
      <dgm:spPr/>
      <dgm:t>
        <a:bodyPr/>
        <a:lstStyle/>
        <a:p>
          <a:endParaRPr lang="en-US"/>
        </a:p>
      </dgm:t>
    </dgm:pt>
    <dgm:pt modelId="{5523016B-6BC4-4568-A134-2493DB1DFEAA}">
      <dgm:prSet/>
      <dgm:spPr/>
      <dgm:t>
        <a:bodyPr/>
        <a:lstStyle/>
        <a:p>
          <a:r>
            <a:rPr lang="en-US" b="0" i="0" dirty="0"/>
            <a:t>Accumulation of neurotoxic substances occur and enter into the CNS</a:t>
          </a:r>
          <a:endParaRPr lang="en-US" dirty="0"/>
        </a:p>
      </dgm:t>
    </dgm:pt>
    <dgm:pt modelId="{D9333C7B-EA4B-4252-A83D-638686E2C704}" type="parTrans" cxnId="{47A036DE-D578-42F9-8146-5147D7FD9594}">
      <dgm:prSet/>
      <dgm:spPr/>
      <dgm:t>
        <a:bodyPr/>
        <a:lstStyle/>
        <a:p>
          <a:endParaRPr lang="en-US"/>
        </a:p>
      </dgm:t>
    </dgm:pt>
    <dgm:pt modelId="{2A74F9EB-958F-4F4E-93A3-1DD01F3889C9}" type="sibTrans" cxnId="{47A036DE-D578-42F9-8146-5147D7FD9594}">
      <dgm:prSet/>
      <dgm:spPr/>
      <dgm:t>
        <a:bodyPr/>
        <a:lstStyle/>
        <a:p>
          <a:endParaRPr lang="en-US"/>
        </a:p>
      </dgm:t>
    </dgm:pt>
    <dgm:pt modelId="{03EB4D84-460E-4472-A1D3-4E55C170EFB9}">
      <dgm:prSet/>
      <dgm:spPr/>
      <dgm:t>
        <a:bodyPr/>
        <a:lstStyle/>
        <a:p>
          <a:r>
            <a:rPr lang="en-US" b="0" i="0"/>
            <a:t>Ammonia is most common culprit, but can also be glutamine, benzodiazepine receptor agonists, and aromatic amino acids</a:t>
          </a:r>
          <a:endParaRPr lang="en-US"/>
        </a:p>
      </dgm:t>
    </dgm:pt>
    <dgm:pt modelId="{9A195743-DAB8-4CCE-B17C-EBA19E4C15A7}" type="parTrans" cxnId="{616F9065-CE9F-445F-9D24-F4F0AB8A4977}">
      <dgm:prSet/>
      <dgm:spPr/>
      <dgm:t>
        <a:bodyPr/>
        <a:lstStyle/>
        <a:p>
          <a:endParaRPr lang="en-US"/>
        </a:p>
      </dgm:t>
    </dgm:pt>
    <dgm:pt modelId="{6256AD8A-366A-473B-8F78-AD19BF12D1F7}" type="sibTrans" cxnId="{616F9065-CE9F-445F-9D24-F4F0AB8A4977}">
      <dgm:prSet/>
      <dgm:spPr/>
      <dgm:t>
        <a:bodyPr/>
        <a:lstStyle/>
        <a:p>
          <a:endParaRPr lang="en-US"/>
        </a:p>
      </dgm:t>
    </dgm:pt>
    <dgm:pt modelId="{2CE8A49E-6E4C-4F8A-A6F7-3DF0FA460A74}">
      <dgm:prSet/>
      <dgm:spPr/>
      <dgm:t>
        <a:bodyPr/>
        <a:lstStyle/>
        <a:p>
          <a:r>
            <a:rPr lang="en-US" b="0" i="0"/>
            <a:t>Commonly see increased levels of ammonia in acute and chronic liver disease</a:t>
          </a:r>
          <a:endParaRPr lang="en-US"/>
        </a:p>
      </dgm:t>
    </dgm:pt>
    <dgm:pt modelId="{3725828E-B772-4F48-B680-891CB9FE6448}" type="parTrans" cxnId="{3A52A24F-8C2B-40FD-8826-7839EB63DF89}">
      <dgm:prSet/>
      <dgm:spPr/>
      <dgm:t>
        <a:bodyPr/>
        <a:lstStyle/>
        <a:p>
          <a:endParaRPr lang="en-US"/>
        </a:p>
      </dgm:t>
    </dgm:pt>
    <dgm:pt modelId="{3791F88D-298B-4AF0-863A-1BBEBD24064C}" type="sibTrans" cxnId="{3A52A24F-8C2B-40FD-8826-7839EB63DF89}">
      <dgm:prSet/>
      <dgm:spPr/>
      <dgm:t>
        <a:bodyPr/>
        <a:lstStyle/>
        <a:p>
          <a:endParaRPr lang="en-US"/>
        </a:p>
      </dgm:t>
    </dgm:pt>
    <dgm:pt modelId="{FEE1F93E-E81E-420E-8ED7-81D6E288D6EA}">
      <dgm:prSet/>
      <dgm:spPr/>
      <dgm:t>
        <a:bodyPr/>
        <a:lstStyle/>
        <a:p>
          <a:r>
            <a:rPr lang="en-US" b="0" i="0"/>
            <a:t>Symptoms: confusion, personality changes, disorientation, depressed level of consciousness, lethargy</a:t>
          </a:r>
          <a:endParaRPr lang="en-US"/>
        </a:p>
      </dgm:t>
    </dgm:pt>
    <dgm:pt modelId="{A5DE50AD-F2F7-4D73-AC86-9842DB95054C}" type="parTrans" cxnId="{B2305B76-96E9-4E0E-941A-4134FE165F19}">
      <dgm:prSet/>
      <dgm:spPr/>
      <dgm:t>
        <a:bodyPr/>
        <a:lstStyle/>
        <a:p>
          <a:endParaRPr lang="en-US"/>
        </a:p>
      </dgm:t>
    </dgm:pt>
    <dgm:pt modelId="{189BB2E2-7FBD-4593-8FA3-98E3486DF529}" type="sibTrans" cxnId="{B2305B76-96E9-4E0E-941A-4134FE165F19}">
      <dgm:prSet/>
      <dgm:spPr/>
      <dgm:t>
        <a:bodyPr/>
        <a:lstStyle/>
        <a:p>
          <a:endParaRPr lang="en-US"/>
        </a:p>
      </dgm:t>
    </dgm:pt>
    <dgm:pt modelId="{A310F51A-9638-45AD-BD54-7FD0C2E18F90}">
      <dgm:prSet/>
      <dgm:spPr/>
      <dgm:t>
        <a:bodyPr/>
        <a:lstStyle/>
        <a:p>
          <a:r>
            <a:rPr lang="en-US" b="0" i="0"/>
            <a:t>Can eventually lead to coma and death</a:t>
          </a:r>
          <a:endParaRPr lang="en-US"/>
        </a:p>
      </dgm:t>
    </dgm:pt>
    <dgm:pt modelId="{A38981A1-5BB3-41C5-B3CF-533566CA3430}" type="parTrans" cxnId="{4975B309-1D35-4E25-95ED-DFE5B9F52DB9}">
      <dgm:prSet/>
      <dgm:spPr/>
      <dgm:t>
        <a:bodyPr/>
        <a:lstStyle/>
        <a:p>
          <a:endParaRPr lang="en-US"/>
        </a:p>
      </dgm:t>
    </dgm:pt>
    <dgm:pt modelId="{A4ACFAE5-D486-4A90-A3CA-C6552D6395F2}" type="sibTrans" cxnId="{4975B309-1D35-4E25-95ED-DFE5B9F52DB9}">
      <dgm:prSet/>
      <dgm:spPr/>
      <dgm:t>
        <a:bodyPr/>
        <a:lstStyle/>
        <a:p>
          <a:endParaRPr lang="en-US"/>
        </a:p>
      </dgm:t>
    </dgm:pt>
    <dgm:pt modelId="{E5BB8C48-7F74-419A-AD25-1798B18A7F37}" type="pres">
      <dgm:prSet presAssocID="{95C11A70-37BF-4586-A8CE-692AFBEC0C40}" presName="Name0" presStyleCnt="0">
        <dgm:presLayoutVars>
          <dgm:dir/>
          <dgm:animLvl val="lvl"/>
          <dgm:resizeHandles val="exact"/>
        </dgm:presLayoutVars>
      </dgm:prSet>
      <dgm:spPr/>
    </dgm:pt>
    <dgm:pt modelId="{FEB0B6D9-5C93-46E2-9DA4-0392F791152C}" type="pres">
      <dgm:prSet presAssocID="{FEE1F93E-E81E-420E-8ED7-81D6E288D6EA}" presName="boxAndChildren" presStyleCnt="0"/>
      <dgm:spPr/>
    </dgm:pt>
    <dgm:pt modelId="{53D62078-57D4-4DBC-9709-E4E4DDD47478}" type="pres">
      <dgm:prSet presAssocID="{FEE1F93E-E81E-420E-8ED7-81D6E288D6EA}" presName="parentTextBox" presStyleLbl="node1" presStyleIdx="0" presStyleCnt="2"/>
      <dgm:spPr/>
    </dgm:pt>
    <dgm:pt modelId="{C256EE10-2B89-4063-938A-B5A4AAEC0E07}" type="pres">
      <dgm:prSet presAssocID="{FEE1F93E-E81E-420E-8ED7-81D6E288D6EA}" presName="entireBox" presStyleLbl="node1" presStyleIdx="0" presStyleCnt="2"/>
      <dgm:spPr/>
    </dgm:pt>
    <dgm:pt modelId="{E5264BA5-9149-4709-AAFE-2B17F139956E}" type="pres">
      <dgm:prSet presAssocID="{FEE1F93E-E81E-420E-8ED7-81D6E288D6EA}" presName="descendantBox" presStyleCnt="0"/>
      <dgm:spPr/>
    </dgm:pt>
    <dgm:pt modelId="{374FD4FC-587D-4B0D-91F3-E4A5E8C300E5}" type="pres">
      <dgm:prSet presAssocID="{A310F51A-9638-45AD-BD54-7FD0C2E18F90}" presName="childTextBox" presStyleLbl="fgAccFollowNode1" presStyleIdx="0" presStyleCnt="4">
        <dgm:presLayoutVars>
          <dgm:bulletEnabled val="1"/>
        </dgm:presLayoutVars>
      </dgm:prSet>
      <dgm:spPr/>
    </dgm:pt>
    <dgm:pt modelId="{5A54113B-9B17-4F10-9A92-B602C39A16ED}" type="pres">
      <dgm:prSet presAssocID="{AA25D969-A451-45B9-986F-0B0B067A69A7}" presName="sp" presStyleCnt="0"/>
      <dgm:spPr/>
    </dgm:pt>
    <dgm:pt modelId="{76410E79-7963-413C-861D-AD03EFF440B5}" type="pres">
      <dgm:prSet presAssocID="{02B23802-32C9-4641-BC6C-0CCE0FD273E8}" presName="arrowAndChildren" presStyleCnt="0"/>
      <dgm:spPr/>
    </dgm:pt>
    <dgm:pt modelId="{FD86D33A-1794-4DFD-8435-3F67F3F2236B}" type="pres">
      <dgm:prSet presAssocID="{02B23802-32C9-4641-BC6C-0CCE0FD273E8}" presName="parentTextArrow" presStyleLbl="node1" presStyleIdx="0" presStyleCnt="2"/>
      <dgm:spPr/>
    </dgm:pt>
    <dgm:pt modelId="{12853332-2832-481B-9767-95D297645EE0}" type="pres">
      <dgm:prSet presAssocID="{02B23802-32C9-4641-BC6C-0CCE0FD273E8}" presName="arrow" presStyleLbl="node1" presStyleIdx="1" presStyleCnt="2"/>
      <dgm:spPr/>
    </dgm:pt>
    <dgm:pt modelId="{E79518CA-B0C3-449E-90E6-B809BD195181}" type="pres">
      <dgm:prSet presAssocID="{02B23802-32C9-4641-BC6C-0CCE0FD273E8}" presName="descendantArrow" presStyleCnt="0"/>
      <dgm:spPr/>
    </dgm:pt>
    <dgm:pt modelId="{EE9E7E53-76FA-40C8-89A6-DFB1EB22F783}" type="pres">
      <dgm:prSet presAssocID="{5523016B-6BC4-4568-A134-2493DB1DFEAA}" presName="childTextArrow" presStyleLbl="fgAccFollowNode1" presStyleIdx="1" presStyleCnt="4">
        <dgm:presLayoutVars>
          <dgm:bulletEnabled val="1"/>
        </dgm:presLayoutVars>
      </dgm:prSet>
      <dgm:spPr/>
    </dgm:pt>
    <dgm:pt modelId="{D81E9C61-0362-4CF6-BF97-1DA3C49B8B16}" type="pres">
      <dgm:prSet presAssocID="{03EB4D84-460E-4472-A1D3-4E55C170EFB9}" presName="childTextArrow" presStyleLbl="fgAccFollowNode1" presStyleIdx="2" presStyleCnt="4">
        <dgm:presLayoutVars>
          <dgm:bulletEnabled val="1"/>
        </dgm:presLayoutVars>
      </dgm:prSet>
      <dgm:spPr/>
    </dgm:pt>
    <dgm:pt modelId="{CBAE2A38-C072-495C-BC76-FCF1593CD61E}" type="pres">
      <dgm:prSet presAssocID="{2CE8A49E-6E4C-4F8A-A6F7-3DF0FA460A74}" presName="childTextArrow" presStyleLbl="fgAccFollowNode1" presStyleIdx="3" presStyleCnt="4">
        <dgm:presLayoutVars>
          <dgm:bulletEnabled val="1"/>
        </dgm:presLayoutVars>
      </dgm:prSet>
      <dgm:spPr/>
    </dgm:pt>
  </dgm:ptLst>
  <dgm:cxnLst>
    <dgm:cxn modelId="{4975B309-1D35-4E25-95ED-DFE5B9F52DB9}" srcId="{FEE1F93E-E81E-420E-8ED7-81D6E288D6EA}" destId="{A310F51A-9638-45AD-BD54-7FD0C2E18F90}" srcOrd="0" destOrd="0" parTransId="{A38981A1-5BB3-41C5-B3CF-533566CA3430}" sibTransId="{A4ACFAE5-D486-4A90-A3CA-C6552D6395F2}"/>
    <dgm:cxn modelId="{E841370D-F08A-4041-8430-CB4003FD53B6}" type="presOf" srcId="{03EB4D84-460E-4472-A1D3-4E55C170EFB9}" destId="{D81E9C61-0362-4CF6-BF97-1DA3C49B8B16}" srcOrd="0" destOrd="0" presId="urn:microsoft.com/office/officeart/2005/8/layout/process4"/>
    <dgm:cxn modelId="{F0DED314-5EC1-4900-8FD0-B5DC5DE7FDAF}" type="presOf" srcId="{FEE1F93E-E81E-420E-8ED7-81D6E288D6EA}" destId="{53D62078-57D4-4DBC-9709-E4E4DDD47478}" srcOrd="0" destOrd="0" presId="urn:microsoft.com/office/officeart/2005/8/layout/process4"/>
    <dgm:cxn modelId="{AC710D30-C5E3-4173-9872-2CD3A17B65A0}" type="presOf" srcId="{2CE8A49E-6E4C-4F8A-A6F7-3DF0FA460A74}" destId="{CBAE2A38-C072-495C-BC76-FCF1593CD61E}" srcOrd="0" destOrd="0" presId="urn:microsoft.com/office/officeart/2005/8/layout/process4"/>
    <dgm:cxn modelId="{DA28F439-4E56-4EF9-8EC3-F88807E640C6}" type="presOf" srcId="{5523016B-6BC4-4568-A134-2493DB1DFEAA}" destId="{EE9E7E53-76FA-40C8-89A6-DFB1EB22F783}" srcOrd="0" destOrd="0" presId="urn:microsoft.com/office/officeart/2005/8/layout/process4"/>
    <dgm:cxn modelId="{616F9065-CE9F-445F-9D24-F4F0AB8A4977}" srcId="{02B23802-32C9-4641-BC6C-0CCE0FD273E8}" destId="{03EB4D84-460E-4472-A1D3-4E55C170EFB9}" srcOrd="1" destOrd="0" parTransId="{9A195743-DAB8-4CCE-B17C-EBA19E4C15A7}" sibTransId="{6256AD8A-366A-473B-8F78-AD19BF12D1F7}"/>
    <dgm:cxn modelId="{C5FF7A48-49E4-4DA5-937E-E0316642A607}" srcId="{95C11A70-37BF-4586-A8CE-692AFBEC0C40}" destId="{02B23802-32C9-4641-BC6C-0CCE0FD273E8}" srcOrd="0" destOrd="0" parTransId="{2C8230CE-3FC4-40F7-9FAD-DFE1D3B251B0}" sibTransId="{AA25D969-A451-45B9-986F-0B0B067A69A7}"/>
    <dgm:cxn modelId="{3983096A-4CCF-4911-BDA3-B0AD214FFBD8}" type="presOf" srcId="{A310F51A-9638-45AD-BD54-7FD0C2E18F90}" destId="{374FD4FC-587D-4B0D-91F3-E4A5E8C300E5}" srcOrd="0" destOrd="0" presId="urn:microsoft.com/office/officeart/2005/8/layout/process4"/>
    <dgm:cxn modelId="{3A52A24F-8C2B-40FD-8826-7839EB63DF89}" srcId="{02B23802-32C9-4641-BC6C-0CCE0FD273E8}" destId="{2CE8A49E-6E4C-4F8A-A6F7-3DF0FA460A74}" srcOrd="2" destOrd="0" parTransId="{3725828E-B772-4F48-B680-891CB9FE6448}" sibTransId="{3791F88D-298B-4AF0-863A-1BBEBD24064C}"/>
    <dgm:cxn modelId="{B2305B76-96E9-4E0E-941A-4134FE165F19}" srcId="{95C11A70-37BF-4586-A8CE-692AFBEC0C40}" destId="{FEE1F93E-E81E-420E-8ED7-81D6E288D6EA}" srcOrd="1" destOrd="0" parTransId="{A5DE50AD-F2F7-4D73-AC86-9842DB95054C}" sibTransId="{189BB2E2-7FBD-4593-8FA3-98E3486DF529}"/>
    <dgm:cxn modelId="{5963A38A-1124-4A0D-A30F-4585E7A4FE33}" type="presOf" srcId="{02B23802-32C9-4641-BC6C-0CCE0FD273E8}" destId="{12853332-2832-481B-9767-95D297645EE0}" srcOrd="1" destOrd="0" presId="urn:microsoft.com/office/officeart/2005/8/layout/process4"/>
    <dgm:cxn modelId="{D39802C5-A91A-42DE-AB4B-5057ED12E322}" type="presOf" srcId="{02B23802-32C9-4641-BC6C-0CCE0FD273E8}" destId="{FD86D33A-1794-4DFD-8435-3F67F3F2236B}" srcOrd="0" destOrd="0" presId="urn:microsoft.com/office/officeart/2005/8/layout/process4"/>
    <dgm:cxn modelId="{47A036DE-D578-42F9-8146-5147D7FD9594}" srcId="{02B23802-32C9-4641-BC6C-0CCE0FD273E8}" destId="{5523016B-6BC4-4568-A134-2493DB1DFEAA}" srcOrd="0" destOrd="0" parTransId="{D9333C7B-EA4B-4252-A83D-638686E2C704}" sibTransId="{2A74F9EB-958F-4F4E-93A3-1DD01F3889C9}"/>
    <dgm:cxn modelId="{FA4951E7-1B5E-43FB-B94D-78BB089E36D7}" type="presOf" srcId="{95C11A70-37BF-4586-A8CE-692AFBEC0C40}" destId="{E5BB8C48-7F74-419A-AD25-1798B18A7F37}" srcOrd="0" destOrd="0" presId="urn:microsoft.com/office/officeart/2005/8/layout/process4"/>
    <dgm:cxn modelId="{A93F39ED-8052-443E-8EB0-9664A20A31CC}" type="presOf" srcId="{FEE1F93E-E81E-420E-8ED7-81D6E288D6EA}" destId="{C256EE10-2B89-4063-938A-B5A4AAEC0E07}" srcOrd="1" destOrd="0" presId="urn:microsoft.com/office/officeart/2005/8/layout/process4"/>
    <dgm:cxn modelId="{1CA91DCF-B7AB-4A0C-8867-4C3F839FA039}" type="presParOf" srcId="{E5BB8C48-7F74-419A-AD25-1798B18A7F37}" destId="{FEB0B6D9-5C93-46E2-9DA4-0392F791152C}" srcOrd="0" destOrd="0" presId="urn:microsoft.com/office/officeart/2005/8/layout/process4"/>
    <dgm:cxn modelId="{EEB53EB1-E83C-4F4C-94AB-EA837C8C6197}" type="presParOf" srcId="{FEB0B6D9-5C93-46E2-9DA4-0392F791152C}" destId="{53D62078-57D4-4DBC-9709-E4E4DDD47478}" srcOrd="0" destOrd="0" presId="urn:microsoft.com/office/officeart/2005/8/layout/process4"/>
    <dgm:cxn modelId="{20024674-252B-4E53-B6A4-122E030DC216}" type="presParOf" srcId="{FEB0B6D9-5C93-46E2-9DA4-0392F791152C}" destId="{C256EE10-2B89-4063-938A-B5A4AAEC0E07}" srcOrd="1" destOrd="0" presId="urn:microsoft.com/office/officeart/2005/8/layout/process4"/>
    <dgm:cxn modelId="{3EB7D90E-39D6-47E1-9814-49CA68F7139A}" type="presParOf" srcId="{FEB0B6D9-5C93-46E2-9DA4-0392F791152C}" destId="{E5264BA5-9149-4709-AAFE-2B17F139956E}" srcOrd="2" destOrd="0" presId="urn:microsoft.com/office/officeart/2005/8/layout/process4"/>
    <dgm:cxn modelId="{B3968485-C970-4D79-BFD1-DA8820E4A43E}" type="presParOf" srcId="{E5264BA5-9149-4709-AAFE-2B17F139956E}" destId="{374FD4FC-587D-4B0D-91F3-E4A5E8C300E5}" srcOrd="0" destOrd="0" presId="urn:microsoft.com/office/officeart/2005/8/layout/process4"/>
    <dgm:cxn modelId="{4D468F8B-6621-4830-9B21-4CB1E5AB0E3F}" type="presParOf" srcId="{E5BB8C48-7F74-419A-AD25-1798B18A7F37}" destId="{5A54113B-9B17-4F10-9A92-B602C39A16ED}" srcOrd="1" destOrd="0" presId="urn:microsoft.com/office/officeart/2005/8/layout/process4"/>
    <dgm:cxn modelId="{D536BDBC-3268-4381-80F8-005C23F01FF3}" type="presParOf" srcId="{E5BB8C48-7F74-419A-AD25-1798B18A7F37}" destId="{76410E79-7963-413C-861D-AD03EFF440B5}" srcOrd="2" destOrd="0" presId="urn:microsoft.com/office/officeart/2005/8/layout/process4"/>
    <dgm:cxn modelId="{1201F259-5239-48A8-BCA7-EF2A86129AB6}" type="presParOf" srcId="{76410E79-7963-413C-861D-AD03EFF440B5}" destId="{FD86D33A-1794-4DFD-8435-3F67F3F2236B}" srcOrd="0" destOrd="0" presId="urn:microsoft.com/office/officeart/2005/8/layout/process4"/>
    <dgm:cxn modelId="{86AA9D4D-DF4F-498C-91AD-AB22E4B21333}" type="presParOf" srcId="{76410E79-7963-413C-861D-AD03EFF440B5}" destId="{12853332-2832-481B-9767-95D297645EE0}" srcOrd="1" destOrd="0" presId="urn:microsoft.com/office/officeart/2005/8/layout/process4"/>
    <dgm:cxn modelId="{6FCA70F0-2E58-450D-944D-434F0C80095A}" type="presParOf" srcId="{76410E79-7963-413C-861D-AD03EFF440B5}" destId="{E79518CA-B0C3-449E-90E6-B809BD195181}" srcOrd="2" destOrd="0" presId="urn:microsoft.com/office/officeart/2005/8/layout/process4"/>
    <dgm:cxn modelId="{5B3DDB85-6350-4956-AEB7-D9C503714A40}" type="presParOf" srcId="{E79518CA-B0C3-449E-90E6-B809BD195181}" destId="{EE9E7E53-76FA-40C8-89A6-DFB1EB22F783}" srcOrd="0" destOrd="0" presId="urn:microsoft.com/office/officeart/2005/8/layout/process4"/>
    <dgm:cxn modelId="{428110E0-A3C5-4FD2-9299-7497F188AB11}" type="presParOf" srcId="{E79518CA-B0C3-449E-90E6-B809BD195181}" destId="{D81E9C61-0362-4CF6-BF97-1DA3C49B8B16}" srcOrd="1" destOrd="0" presId="urn:microsoft.com/office/officeart/2005/8/layout/process4"/>
    <dgm:cxn modelId="{C3488A0C-6852-4B64-BAE7-F916B1EBD325}" type="presParOf" srcId="{E79518CA-B0C3-449E-90E6-B809BD195181}" destId="{CBAE2A38-C072-495C-BC76-FCF1593CD61E}" srcOrd="2"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28B520-B372-462F-A555-72F3F99A6AF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2CAC4A0B-A70F-4A22-96FD-F5DCEA153A94}">
      <dgm:prSet/>
      <dgm:spPr/>
      <dgm:t>
        <a:bodyPr/>
        <a:lstStyle/>
        <a:p>
          <a:r>
            <a:rPr lang="en-US" b="0" i="0"/>
            <a:t>Viral infections</a:t>
          </a:r>
          <a:endParaRPr lang="en-US"/>
        </a:p>
      </dgm:t>
    </dgm:pt>
    <dgm:pt modelId="{6304651B-44F6-41E8-B9A5-FE525AEAA555}" type="parTrans" cxnId="{1A801726-5F36-425D-931B-37DAD90C2CF3}">
      <dgm:prSet/>
      <dgm:spPr/>
      <dgm:t>
        <a:bodyPr/>
        <a:lstStyle/>
        <a:p>
          <a:endParaRPr lang="en-US"/>
        </a:p>
      </dgm:t>
    </dgm:pt>
    <dgm:pt modelId="{E34CDFF2-D41C-4761-BA92-DE0AB383188E}" type="sibTrans" cxnId="{1A801726-5F36-425D-931B-37DAD90C2CF3}">
      <dgm:prSet/>
      <dgm:spPr/>
      <dgm:t>
        <a:bodyPr/>
        <a:lstStyle/>
        <a:p>
          <a:endParaRPr lang="en-US"/>
        </a:p>
      </dgm:t>
    </dgm:pt>
    <dgm:pt modelId="{60730C17-8D9E-4AD0-83BE-5FC3EA5DC82D}">
      <dgm:prSet/>
      <dgm:spPr/>
      <dgm:t>
        <a:bodyPr/>
        <a:lstStyle/>
        <a:p>
          <a:r>
            <a:rPr lang="en-US" b="0" i="0"/>
            <a:t>Hepatitis A, B, C, D, and E</a:t>
          </a:r>
          <a:endParaRPr lang="en-US"/>
        </a:p>
      </dgm:t>
    </dgm:pt>
    <dgm:pt modelId="{10AFBB48-ED4C-4563-B76B-39AD366ECBE8}" type="parTrans" cxnId="{42575A6C-4A07-4FE3-A6E2-77D94CF19575}">
      <dgm:prSet/>
      <dgm:spPr/>
      <dgm:t>
        <a:bodyPr/>
        <a:lstStyle/>
        <a:p>
          <a:endParaRPr lang="en-US"/>
        </a:p>
      </dgm:t>
    </dgm:pt>
    <dgm:pt modelId="{243BDC0E-8557-4301-87B6-58A9F66ADCAF}" type="sibTrans" cxnId="{42575A6C-4A07-4FE3-A6E2-77D94CF19575}">
      <dgm:prSet/>
      <dgm:spPr/>
      <dgm:t>
        <a:bodyPr/>
        <a:lstStyle/>
        <a:p>
          <a:endParaRPr lang="en-US"/>
        </a:p>
      </dgm:t>
    </dgm:pt>
    <dgm:pt modelId="{51DDD5D4-3C0A-48D6-B52C-98FD41B63806}">
      <dgm:prSet/>
      <dgm:spPr/>
      <dgm:t>
        <a:bodyPr/>
        <a:lstStyle/>
        <a:p>
          <a:r>
            <a:rPr lang="en-US" b="0" i="0"/>
            <a:t>Alcohol consumption</a:t>
          </a:r>
          <a:endParaRPr lang="en-US"/>
        </a:p>
      </dgm:t>
    </dgm:pt>
    <dgm:pt modelId="{767274B6-5F4C-4790-9CEE-8FB6198271D0}" type="parTrans" cxnId="{972C1574-A024-47B5-9120-DEBBBA667177}">
      <dgm:prSet/>
      <dgm:spPr/>
      <dgm:t>
        <a:bodyPr/>
        <a:lstStyle/>
        <a:p>
          <a:endParaRPr lang="en-US"/>
        </a:p>
      </dgm:t>
    </dgm:pt>
    <dgm:pt modelId="{9FEB46D3-F5FA-48D7-9283-79FFF3D91CCF}" type="sibTrans" cxnId="{972C1574-A024-47B5-9120-DEBBBA667177}">
      <dgm:prSet/>
      <dgm:spPr/>
      <dgm:t>
        <a:bodyPr/>
        <a:lstStyle/>
        <a:p>
          <a:endParaRPr lang="en-US"/>
        </a:p>
      </dgm:t>
    </dgm:pt>
    <dgm:pt modelId="{2477D0E5-93FF-4046-AC93-88119F234BDF}">
      <dgm:prSet/>
      <dgm:spPr/>
      <dgm:t>
        <a:bodyPr/>
        <a:lstStyle/>
        <a:p>
          <a:r>
            <a:rPr lang="en-US" b="0" i="0"/>
            <a:t>Hepatotoxic drugs (Drug induced liver injury – DILI)</a:t>
          </a:r>
          <a:endParaRPr lang="en-US"/>
        </a:p>
      </dgm:t>
    </dgm:pt>
    <dgm:pt modelId="{D7E15D73-6EAB-4F6E-AFB4-779338CF47F9}" type="parTrans" cxnId="{F04AF6DE-B629-4809-A21E-BD427235891E}">
      <dgm:prSet/>
      <dgm:spPr/>
      <dgm:t>
        <a:bodyPr/>
        <a:lstStyle/>
        <a:p>
          <a:endParaRPr lang="en-US"/>
        </a:p>
      </dgm:t>
    </dgm:pt>
    <dgm:pt modelId="{5552D194-2A80-45D8-BDD4-CC0FDECA864D}" type="sibTrans" cxnId="{F04AF6DE-B629-4809-A21E-BD427235891E}">
      <dgm:prSet/>
      <dgm:spPr/>
      <dgm:t>
        <a:bodyPr/>
        <a:lstStyle/>
        <a:p>
          <a:endParaRPr lang="en-US"/>
        </a:p>
      </dgm:t>
    </dgm:pt>
    <dgm:pt modelId="{B4A33305-CDE7-46FE-9AAD-F12BECE9CA8D}">
      <dgm:prSet/>
      <dgm:spPr/>
      <dgm:t>
        <a:bodyPr/>
        <a:lstStyle/>
        <a:p>
          <a:r>
            <a:rPr lang="en-US" b="0" i="0"/>
            <a:t>Blunt or penetrating trauma</a:t>
          </a:r>
          <a:endParaRPr lang="en-US"/>
        </a:p>
      </dgm:t>
    </dgm:pt>
    <dgm:pt modelId="{D0E5D865-C4D5-4B8B-8B27-9D1A48100E3A}" type="parTrans" cxnId="{0889ECE8-3F3E-467F-A81D-29EB5B18575D}">
      <dgm:prSet/>
      <dgm:spPr/>
      <dgm:t>
        <a:bodyPr/>
        <a:lstStyle/>
        <a:p>
          <a:endParaRPr lang="en-US"/>
        </a:p>
      </dgm:t>
    </dgm:pt>
    <dgm:pt modelId="{6F76021D-D4C6-4042-9D48-422A9062BA11}" type="sibTrans" cxnId="{0889ECE8-3F3E-467F-A81D-29EB5B18575D}">
      <dgm:prSet/>
      <dgm:spPr/>
      <dgm:t>
        <a:bodyPr/>
        <a:lstStyle/>
        <a:p>
          <a:endParaRPr lang="en-US"/>
        </a:p>
      </dgm:t>
    </dgm:pt>
    <dgm:pt modelId="{CF813E1D-2C46-4ED5-9620-F4E6350B7A52}">
      <dgm:prSet/>
      <dgm:spPr/>
      <dgm:t>
        <a:bodyPr/>
        <a:lstStyle/>
        <a:p>
          <a:r>
            <a:rPr lang="en-US" b="0" i="0" dirty="0"/>
            <a:t>Liver Shock(MI, cardiac arrest, septic shock)</a:t>
          </a:r>
          <a:endParaRPr lang="en-US" dirty="0"/>
        </a:p>
      </dgm:t>
    </dgm:pt>
    <dgm:pt modelId="{F36F7B7D-6FC9-46D6-B21F-ECDCE258F03D}" type="parTrans" cxnId="{A9F89234-72B4-4DB6-ADAB-702C5F2E4311}">
      <dgm:prSet/>
      <dgm:spPr/>
      <dgm:t>
        <a:bodyPr/>
        <a:lstStyle/>
        <a:p>
          <a:endParaRPr lang="en-US"/>
        </a:p>
      </dgm:t>
    </dgm:pt>
    <dgm:pt modelId="{4EF9F498-5949-4D4A-A86B-16CF32CF1767}" type="sibTrans" cxnId="{A9F89234-72B4-4DB6-ADAB-702C5F2E4311}">
      <dgm:prSet/>
      <dgm:spPr/>
      <dgm:t>
        <a:bodyPr/>
        <a:lstStyle/>
        <a:p>
          <a:endParaRPr lang="en-US"/>
        </a:p>
      </dgm:t>
    </dgm:pt>
    <dgm:pt modelId="{865E9E40-1DB1-477B-BC3B-CA8194B18250}" type="pres">
      <dgm:prSet presAssocID="{7728B520-B372-462F-A555-72F3F99A6AF6}" presName="diagram" presStyleCnt="0">
        <dgm:presLayoutVars>
          <dgm:dir/>
          <dgm:resizeHandles val="exact"/>
        </dgm:presLayoutVars>
      </dgm:prSet>
      <dgm:spPr/>
    </dgm:pt>
    <dgm:pt modelId="{5F4420E8-357F-4CB2-97F9-0EEA238D26E8}" type="pres">
      <dgm:prSet presAssocID="{2CAC4A0B-A70F-4A22-96FD-F5DCEA153A94}" presName="node" presStyleLbl="node1" presStyleIdx="0" presStyleCnt="5">
        <dgm:presLayoutVars>
          <dgm:bulletEnabled val="1"/>
        </dgm:presLayoutVars>
      </dgm:prSet>
      <dgm:spPr/>
    </dgm:pt>
    <dgm:pt modelId="{E549AA26-509E-4FB1-B4A2-FEA8D5DF7754}" type="pres">
      <dgm:prSet presAssocID="{E34CDFF2-D41C-4761-BA92-DE0AB383188E}" presName="sibTrans" presStyleCnt="0"/>
      <dgm:spPr/>
    </dgm:pt>
    <dgm:pt modelId="{C1689BF1-4A60-487B-9052-6CBBEFC98E4E}" type="pres">
      <dgm:prSet presAssocID="{51DDD5D4-3C0A-48D6-B52C-98FD41B63806}" presName="node" presStyleLbl="node1" presStyleIdx="1" presStyleCnt="5">
        <dgm:presLayoutVars>
          <dgm:bulletEnabled val="1"/>
        </dgm:presLayoutVars>
      </dgm:prSet>
      <dgm:spPr/>
    </dgm:pt>
    <dgm:pt modelId="{ED505658-2BF6-44D3-BB13-B485DD8BF1D4}" type="pres">
      <dgm:prSet presAssocID="{9FEB46D3-F5FA-48D7-9283-79FFF3D91CCF}" presName="sibTrans" presStyleCnt="0"/>
      <dgm:spPr/>
    </dgm:pt>
    <dgm:pt modelId="{A7CF2FA8-EE89-4FB7-AAE0-0C0F6C6A71FB}" type="pres">
      <dgm:prSet presAssocID="{2477D0E5-93FF-4046-AC93-88119F234BDF}" presName="node" presStyleLbl="node1" presStyleIdx="2" presStyleCnt="5">
        <dgm:presLayoutVars>
          <dgm:bulletEnabled val="1"/>
        </dgm:presLayoutVars>
      </dgm:prSet>
      <dgm:spPr/>
    </dgm:pt>
    <dgm:pt modelId="{BD74E60F-A764-4B3E-A3C0-80C51DB9609F}" type="pres">
      <dgm:prSet presAssocID="{5552D194-2A80-45D8-BDD4-CC0FDECA864D}" presName="sibTrans" presStyleCnt="0"/>
      <dgm:spPr/>
    </dgm:pt>
    <dgm:pt modelId="{EFF4D30B-1BF0-4D0D-A93F-81D293565152}" type="pres">
      <dgm:prSet presAssocID="{B4A33305-CDE7-46FE-9AAD-F12BECE9CA8D}" presName="node" presStyleLbl="node1" presStyleIdx="3" presStyleCnt="5">
        <dgm:presLayoutVars>
          <dgm:bulletEnabled val="1"/>
        </dgm:presLayoutVars>
      </dgm:prSet>
      <dgm:spPr/>
    </dgm:pt>
    <dgm:pt modelId="{6B83EE94-E772-44F7-8BBC-F3F33BAB83C6}" type="pres">
      <dgm:prSet presAssocID="{6F76021D-D4C6-4042-9D48-422A9062BA11}" presName="sibTrans" presStyleCnt="0"/>
      <dgm:spPr/>
    </dgm:pt>
    <dgm:pt modelId="{24014038-339A-4719-8516-6E5A33531D55}" type="pres">
      <dgm:prSet presAssocID="{CF813E1D-2C46-4ED5-9620-F4E6350B7A52}" presName="node" presStyleLbl="node1" presStyleIdx="4" presStyleCnt="5">
        <dgm:presLayoutVars>
          <dgm:bulletEnabled val="1"/>
        </dgm:presLayoutVars>
      </dgm:prSet>
      <dgm:spPr/>
    </dgm:pt>
  </dgm:ptLst>
  <dgm:cxnLst>
    <dgm:cxn modelId="{5FA59016-204B-4BCE-9494-A469C88C1295}" type="presOf" srcId="{7728B520-B372-462F-A555-72F3F99A6AF6}" destId="{865E9E40-1DB1-477B-BC3B-CA8194B18250}" srcOrd="0" destOrd="0" presId="urn:microsoft.com/office/officeart/2005/8/layout/default"/>
    <dgm:cxn modelId="{6DA79A24-A808-4979-8DBF-8B1B52B52A24}" type="presOf" srcId="{CF813E1D-2C46-4ED5-9620-F4E6350B7A52}" destId="{24014038-339A-4719-8516-6E5A33531D55}" srcOrd="0" destOrd="0" presId="urn:microsoft.com/office/officeart/2005/8/layout/default"/>
    <dgm:cxn modelId="{1A801726-5F36-425D-931B-37DAD90C2CF3}" srcId="{7728B520-B372-462F-A555-72F3F99A6AF6}" destId="{2CAC4A0B-A70F-4A22-96FD-F5DCEA153A94}" srcOrd="0" destOrd="0" parTransId="{6304651B-44F6-41E8-B9A5-FE525AEAA555}" sibTransId="{E34CDFF2-D41C-4761-BA92-DE0AB383188E}"/>
    <dgm:cxn modelId="{6732372F-59E4-4F13-9066-0EDEC08CD934}" type="presOf" srcId="{2CAC4A0B-A70F-4A22-96FD-F5DCEA153A94}" destId="{5F4420E8-357F-4CB2-97F9-0EEA238D26E8}" srcOrd="0" destOrd="0" presId="urn:microsoft.com/office/officeart/2005/8/layout/default"/>
    <dgm:cxn modelId="{9F7B9C2F-6F7B-419A-91E6-BDA4CD39CA4A}" type="presOf" srcId="{2477D0E5-93FF-4046-AC93-88119F234BDF}" destId="{A7CF2FA8-EE89-4FB7-AAE0-0C0F6C6A71FB}" srcOrd="0" destOrd="0" presId="urn:microsoft.com/office/officeart/2005/8/layout/default"/>
    <dgm:cxn modelId="{A9F89234-72B4-4DB6-ADAB-702C5F2E4311}" srcId="{7728B520-B372-462F-A555-72F3F99A6AF6}" destId="{CF813E1D-2C46-4ED5-9620-F4E6350B7A52}" srcOrd="4" destOrd="0" parTransId="{F36F7B7D-6FC9-46D6-B21F-ECDCE258F03D}" sibTransId="{4EF9F498-5949-4D4A-A86B-16CF32CF1767}"/>
    <dgm:cxn modelId="{42575A6C-4A07-4FE3-A6E2-77D94CF19575}" srcId="{2CAC4A0B-A70F-4A22-96FD-F5DCEA153A94}" destId="{60730C17-8D9E-4AD0-83BE-5FC3EA5DC82D}" srcOrd="0" destOrd="0" parTransId="{10AFBB48-ED4C-4563-B76B-39AD366ECBE8}" sibTransId="{243BDC0E-8557-4301-87B6-58A9F66ADCAF}"/>
    <dgm:cxn modelId="{972C1574-A024-47B5-9120-DEBBBA667177}" srcId="{7728B520-B372-462F-A555-72F3F99A6AF6}" destId="{51DDD5D4-3C0A-48D6-B52C-98FD41B63806}" srcOrd="1" destOrd="0" parTransId="{767274B6-5F4C-4790-9CEE-8FB6198271D0}" sibTransId="{9FEB46D3-F5FA-48D7-9283-79FFF3D91CCF}"/>
    <dgm:cxn modelId="{96B3D581-D5AF-45F1-BC50-2DA459B8373F}" type="presOf" srcId="{51DDD5D4-3C0A-48D6-B52C-98FD41B63806}" destId="{C1689BF1-4A60-487B-9052-6CBBEFC98E4E}" srcOrd="0" destOrd="0" presId="urn:microsoft.com/office/officeart/2005/8/layout/default"/>
    <dgm:cxn modelId="{5CBF92AE-23C7-4B5A-9C35-DF7D25275D32}" type="presOf" srcId="{B4A33305-CDE7-46FE-9AAD-F12BECE9CA8D}" destId="{EFF4D30B-1BF0-4D0D-A93F-81D293565152}" srcOrd="0" destOrd="0" presId="urn:microsoft.com/office/officeart/2005/8/layout/default"/>
    <dgm:cxn modelId="{F04AF6DE-B629-4809-A21E-BD427235891E}" srcId="{7728B520-B372-462F-A555-72F3F99A6AF6}" destId="{2477D0E5-93FF-4046-AC93-88119F234BDF}" srcOrd="2" destOrd="0" parTransId="{D7E15D73-6EAB-4F6E-AFB4-779338CF47F9}" sibTransId="{5552D194-2A80-45D8-BDD4-CC0FDECA864D}"/>
    <dgm:cxn modelId="{0889ECE8-3F3E-467F-A81D-29EB5B18575D}" srcId="{7728B520-B372-462F-A555-72F3F99A6AF6}" destId="{B4A33305-CDE7-46FE-9AAD-F12BECE9CA8D}" srcOrd="3" destOrd="0" parTransId="{D0E5D865-C4D5-4B8B-8B27-9D1A48100E3A}" sibTransId="{6F76021D-D4C6-4042-9D48-422A9062BA11}"/>
    <dgm:cxn modelId="{B64554FC-E80A-4AAB-8686-C72E0CB07EF3}" type="presOf" srcId="{60730C17-8D9E-4AD0-83BE-5FC3EA5DC82D}" destId="{5F4420E8-357F-4CB2-97F9-0EEA238D26E8}" srcOrd="0" destOrd="1" presId="urn:microsoft.com/office/officeart/2005/8/layout/default"/>
    <dgm:cxn modelId="{89394708-DAD8-4F27-90CE-41C3FE39C596}" type="presParOf" srcId="{865E9E40-1DB1-477B-BC3B-CA8194B18250}" destId="{5F4420E8-357F-4CB2-97F9-0EEA238D26E8}" srcOrd="0" destOrd="0" presId="urn:microsoft.com/office/officeart/2005/8/layout/default"/>
    <dgm:cxn modelId="{9A6E0A90-7A3D-414C-8985-28647C5AE481}" type="presParOf" srcId="{865E9E40-1DB1-477B-BC3B-CA8194B18250}" destId="{E549AA26-509E-4FB1-B4A2-FEA8D5DF7754}" srcOrd="1" destOrd="0" presId="urn:microsoft.com/office/officeart/2005/8/layout/default"/>
    <dgm:cxn modelId="{B9DE57C6-B1D9-4CE0-9B7D-66FA28C09F2D}" type="presParOf" srcId="{865E9E40-1DB1-477B-BC3B-CA8194B18250}" destId="{C1689BF1-4A60-487B-9052-6CBBEFC98E4E}" srcOrd="2" destOrd="0" presId="urn:microsoft.com/office/officeart/2005/8/layout/default"/>
    <dgm:cxn modelId="{C81B80B0-31BD-4BA2-80A8-0BEC4E79B5FB}" type="presParOf" srcId="{865E9E40-1DB1-477B-BC3B-CA8194B18250}" destId="{ED505658-2BF6-44D3-BB13-B485DD8BF1D4}" srcOrd="3" destOrd="0" presId="urn:microsoft.com/office/officeart/2005/8/layout/default"/>
    <dgm:cxn modelId="{73C96B5F-7D39-4B20-B198-AA9B3AF22A44}" type="presParOf" srcId="{865E9E40-1DB1-477B-BC3B-CA8194B18250}" destId="{A7CF2FA8-EE89-4FB7-AAE0-0C0F6C6A71FB}" srcOrd="4" destOrd="0" presId="urn:microsoft.com/office/officeart/2005/8/layout/default"/>
    <dgm:cxn modelId="{D5BF3033-5BDD-4284-865F-0AB9B2346885}" type="presParOf" srcId="{865E9E40-1DB1-477B-BC3B-CA8194B18250}" destId="{BD74E60F-A764-4B3E-A3C0-80C51DB9609F}" srcOrd="5" destOrd="0" presId="urn:microsoft.com/office/officeart/2005/8/layout/default"/>
    <dgm:cxn modelId="{B1873792-F6AB-4FE9-8C80-2D00FBED488A}" type="presParOf" srcId="{865E9E40-1DB1-477B-BC3B-CA8194B18250}" destId="{EFF4D30B-1BF0-4D0D-A93F-81D293565152}" srcOrd="6" destOrd="0" presId="urn:microsoft.com/office/officeart/2005/8/layout/default"/>
    <dgm:cxn modelId="{C64BB840-16A6-4842-8564-CD6E79D8A3F1}" type="presParOf" srcId="{865E9E40-1DB1-477B-BC3B-CA8194B18250}" destId="{6B83EE94-E772-44F7-8BBC-F3F33BAB83C6}" srcOrd="7" destOrd="0" presId="urn:microsoft.com/office/officeart/2005/8/layout/default"/>
    <dgm:cxn modelId="{A3F15712-A454-464F-8343-2F235D4634A9}" type="presParOf" srcId="{865E9E40-1DB1-477B-BC3B-CA8194B18250}" destId="{24014038-339A-4719-8516-6E5A33531D5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A0CB2D-4029-4F65-9C70-F4AE2B17286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BB76E56-E120-41B1-9967-72CB93377DDB}">
      <dgm:prSet/>
      <dgm:spPr/>
      <dgm:t>
        <a:bodyPr/>
        <a:lstStyle/>
        <a:p>
          <a:r>
            <a:rPr lang="en-US"/>
            <a:t>Nausea/vomiting</a:t>
          </a:r>
        </a:p>
      </dgm:t>
    </dgm:pt>
    <dgm:pt modelId="{4FC61464-A0BF-4CD2-A725-E1862AD98969}" type="parTrans" cxnId="{0F073373-E42A-4D7C-B316-1044F314D4BE}">
      <dgm:prSet/>
      <dgm:spPr/>
      <dgm:t>
        <a:bodyPr/>
        <a:lstStyle/>
        <a:p>
          <a:endParaRPr lang="en-US"/>
        </a:p>
      </dgm:t>
    </dgm:pt>
    <dgm:pt modelId="{9B0A286F-B88C-4ADE-82EE-CCFDBC5AD830}" type="sibTrans" cxnId="{0F073373-E42A-4D7C-B316-1044F314D4BE}">
      <dgm:prSet/>
      <dgm:spPr/>
      <dgm:t>
        <a:bodyPr/>
        <a:lstStyle/>
        <a:p>
          <a:endParaRPr lang="en-US"/>
        </a:p>
      </dgm:t>
    </dgm:pt>
    <dgm:pt modelId="{4B5CE06F-58F0-409C-8A9E-EDE2702FC95E}">
      <dgm:prSet/>
      <dgm:spPr/>
      <dgm:t>
        <a:bodyPr/>
        <a:lstStyle/>
        <a:p>
          <a:r>
            <a:rPr lang="en-US"/>
            <a:t>Diarrhea</a:t>
          </a:r>
        </a:p>
      </dgm:t>
    </dgm:pt>
    <dgm:pt modelId="{656E6B18-1906-442C-AA8D-0049C6C94F6B}" type="parTrans" cxnId="{44E35072-DA24-457C-A04C-A4DF5DC634ED}">
      <dgm:prSet/>
      <dgm:spPr/>
      <dgm:t>
        <a:bodyPr/>
        <a:lstStyle/>
        <a:p>
          <a:endParaRPr lang="en-US"/>
        </a:p>
      </dgm:t>
    </dgm:pt>
    <dgm:pt modelId="{B740E2B7-1A4A-49C5-8363-FD1A14ADEC87}" type="sibTrans" cxnId="{44E35072-DA24-457C-A04C-A4DF5DC634ED}">
      <dgm:prSet/>
      <dgm:spPr/>
      <dgm:t>
        <a:bodyPr/>
        <a:lstStyle/>
        <a:p>
          <a:endParaRPr lang="en-US"/>
        </a:p>
      </dgm:t>
    </dgm:pt>
    <dgm:pt modelId="{7772681E-BFAD-4F76-9703-216903A414BB}">
      <dgm:prSet/>
      <dgm:spPr/>
      <dgm:t>
        <a:bodyPr/>
        <a:lstStyle/>
        <a:p>
          <a:r>
            <a:rPr lang="en-US"/>
            <a:t>Jaundice</a:t>
          </a:r>
        </a:p>
      </dgm:t>
    </dgm:pt>
    <dgm:pt modelId="{BF755105-E41B-44B7-B6CE-12FAE1C0EA61}" type="parTrans" cxnId="{D3B6EEBE-B175-4D31-84B8-17CEBA0B2DE3}">
      <dgm:prSet/>
      <dgm:spPr/>
      <dgm:t>
        <a:bodyPr/>
        <a:lstStyle/>
        <a:p>
          <a:endParaRPr lang="en-US"/>
        </a:p>
      </dgm:t>
    </dgm:pt>
    <dgm:pt modelId="{C6CAE7BA-22FB-4A77-B022-6D2182E0DF07}" type="sibTrans" cxnId="{D3B6EEBE-B175-4D31-84B8-17CEBA0B2DE3}">
      <dgm:prSet/>
      <dgm:spPr/>
      <dgm:t>
        <a:bodyPr/>
        <a:lstStyle/>
        <a:p>
          <a:endParaRPr lang="en-US"/>
        </a:p>
      </dgm:t>
    </dgm:pt>
    <dgm:pt modelId="{617FF1E2-14E4-4616-AC43-63CE5591BB7D}">
      <dgm:prSet/>
      <dgm:spPr/>
      <dgm:t>
        <a:bodyPr/>
        <a:lstStyle/>
        <a:p>
          <a:r>
            <a:rPr lang="en-US"/>
            <a:t>Lighter colored stool</a:t>
          </a:r>
        </a:p>
      </dgm:t>
    </dgm:pt>
    <dgm:pt modelId="{F93CA258-99A3-4E5B-93A8-1C96753CAAAE}" type="parTrans" cxnId="{E6086B65-6194-48D4-B057-CBB2746CB3B6}">
      <dgm:prSet/>
      <dgm:spPr/>
      <dgm:t>
        <a:bodyPr/>
        <a:lstStyle/>
        <a:p>
          <a:endParaRPr lang="en-US"/>
        </a:p>
      </dgm:t>
    </dgm:pt>
    <dgm:pt modelId="{18172B92-0EBF-4BAF-86D4-A5F86BF69E81}" type="sibTrans" cxnId="{E6086B65-6194-48D4-B057-CBB2746CB3B6}">
      <dgm:prSet/>
      <dgm:spPr/>
      <dgm:t>
        <a:bodyPr/>
        <a:lstStyle/>
        <a:p>
          <a:endParaRPr lang="en-US"/>
        </a:p>
      </dgm:t>
    </dgm:pt>
    <dgm:pt modelId="{EC6391FA-E1DF-4373-801F-4838F884C9D7}">
      <dgm:prSet/>
      <dgm:spPr/>
      <dgm:t>
        <a:bodyPr/>
        <a:lstStyle/>
        <a:p>
          <a:r>
            <a:rPr lang="en-US"/>
            <a:t>Loss of appetite</a:t>
          </a:r>
        </a:p>
      </dgm:t>
    </dgm:pt>
    <dgm:pt modelId="{FC3E68F5-629B-401B-8E5E-7B433DBB6C8A}" type="parTrans" cxnId="{A6F9E588-0217-48E8-AD47-B34137354446}">
      <dgm:prSet/>
      <dgm:spPr/>
      <dgm:t>
        <a:bodyPr/>
        <a:lstStyle/>
        <a:p>
          <a:endParaRPr lang="en-US"/>
        </a:p>
      </dgm:t>
    </dgm:pt>
    <dgm:pt modelId="{CBE8EADB-FFCF-4911-B291-FBCA45E1CBF8}" type="sibTrans" cxnId="{A6F9E588-0217-48E8-AD47-B34137354446}">
      <dgm:prSet/>
      <dgm:spPr/>
      <dgm:t>
        <a:bodyPr/>
        <a:lstStyle/>
        <a:p>
          <a:endParaRPr lang="en-US"/>
        </a:p>
      </dgm:t>
    </dgm:pt>
    <dgm:pt modelId="{EAA60803-9A42-4677-B232-380D6519B62C}">
      <dgm:prSet/>
      <dgm:spPr/>
      <dgm:t>
        <a:bodyPr/>
        <a:lstStyle/>
        <a:p>
          <a:r>
            <a:rPr lang="en-US"/>
            <a:t>Malaise</a:t>
          </a:r>
        </a:p>
      </dgm:t>
    </dgm:pt>
    <dgm:pt modelId="{90FC1913-032A-48EA-82F6-C76956F6EF3B}" type="parTrans" cxnId="{B4AC7994-205A-4341-81A5-FC047643E8C6}">
      <dgm:prSet/>
      <dgm:spPr/>
      <dgm:t>
        <a:bodyPr/>
        <a:lstStyle/>
        <a:p>
          <a:endParaRPr lang="en-US"/>
        </a:p>
      </dgm:t>
    </dgm:pt>
    <dgm:pt modelId="{7B298932-7931-4355-9671-234BBBC41915}" type="sibTrans" cxnId="{B4AC7994-205A-4341-81A5-FC047643E8C6}">
      <dgm:prSet/>
      <dgm:spPr/>
      <dgm:t>
        <a:bodyPr/>
        <a:lstStyle/>
        <a:p>
          <a:endParaRPr lang="en-US"/>
        </a:p>
      </dgm:t>
    </dgm:pt>
    <dgm:pt modelId="{E923ED17-483D-4B4E-BEF6-7A3EBC5E0EA6}">
      <dgm:prSet/>
      <dgm:spPr/>
      <dgm:t>
        <a:bodyPr/>
        <a:lstStyle/>
        <a:p>
          <a:r>
            <a:rPr lang="en-US"/>
            <a:t>SOB</a:t>
          </a:r>
        </a:p>
      </dgm:t>
    </dgm:pt>
    <dgm:pt modelId="{9A2C0CF0-A0D1-4AB4-AD94-B6B0CC62E918}" type="parTrans" cxnId="{A422C64E-8DC4-40D4-A362-B663FE78128F}">
      <dgm:prSet/>
      <dgm:spPr/>
      <dgm:t>
        <a:bodyPr/>
        <a:lstStyle/>
        <a:p>
          <a:endParaRPr lang="en-US"/>
        </a:p>
      </dgm:t>
    </dgm:pt>
    <dgm:pt modelId="{DC6DA895-92EF-46FB-8441-471A26308FA9}" type="sibTrans" cxnId="{A422C64E-8DC4-40D4-A362-B663FE78128F}">
      <dgm:prSet/>
      <dgm:spPr/>
      <dgm:t>
        <a:bodyPr/>
        <a:lstStyle/>
        <a:p>
          <a:endParaRPr lang="en-US"/>
        </a:p>
      </dgm:t>
    </dgm:pt>
    <dgm:pt modelId="{A2CDBB76-B7A4-4A54-90FD-D59753E47BE5}">
      <dgm:prSet/>
      <dgm:spPr/>
      <dgm:t>
        <a:bodyPr/>
        <a:lstStyle/>
        <a:p>
          <a:r>
            <a:rPr lang="en-US"/>
            <a:t>Confusion</a:t>
          </a:r>
        </a:p>
      </dgm:t>
    </dgm:pt>
    <dgm:pt modelId="{19DCFD8F-2573-4F8B-A334-10827EB9BD82}" type="parTrans" cxnId="{2C2DC573-151F-4E29-84D0-F69EDBB99228}">
      <dgm:prSet/>
      <dgm:spPr/>
      <dgm:t>
        <a:bodyPr/>
        <a:lstStyle/>
        <a:p>
          <a:endParaRPr lang="en-US"/>
        </a:p>
      </dgm:t>
    </dgm:pt>
    <dgm:pt modelId="{BBA29900-F1E4-47D7-82EE-8080782B53FC}" type="sibTrans" cxnId="{2C2DC573-151F-4E29-84D0-F69EDBB99228}">
      <dgm:prSet/>
      <dgm:spPr/>
      <dgm:t>
        <a:bodyPr/>
        <a:lstStyle/>
        <a:p>
          <a:endParaRPr lang="en-US"/>
        </a:p>
      </dgm:t>
    </dgm:pt>
    <dgm:pt modelId="{7F4AAFA9-3884-4A20-BF9F-C87CA8F983A9}">
      <dgm:prSet/>
      <dgm:spPr/>
      <dgm:t>
        <a:bodyPr/>
        <a:lstStyle/>
        <a:p>
          <a:r>
            <a:rPr lang="en-US"/>
            <a:t>Pain – upper right quadrant abdomen</a:t>
          </a:r>
        </a:p>
      </dgm:t>
    </dgm:pt>
    <dgm:pt modelId="{7E0EF970-8E7D-4BA7-A5CF-08AE8EE6E0A2}" type="parTrans" cxnId="{6C6B9F68-7D37-4179-AF8B-BB118CD5638F}">
      <dgm:prSet/>
      <dgm:spPr/>
      <dgm:t>
        <a:bodyPr/>
        <a:lstStyle/>
        <a:p>
          <a:endParaRPr lang="en-US"/>
        </a:p>
      </dgm:t>
    </dgm:pt>
    <dgm:pt modelId="{8D629D39-A700-488A-9AA3-E2976509E734}" type="sibTrans" cxnId="{6C6B9F68-7D37-4179-AF8B-BB118CD5638F}">
      <dgm:prSet/>
      <dgm:spPr/>
      <dgm:t>
        <a:bodyPr/>
        <a:lstStyle/>
        <a:p>
          <a:endParaRPr lang="en-US"/>
        </a:p>
      </dgm:t>
    </dgm:pt>
    <dgm:pt modelId="{F9FBDC7C-4719-458A-BA5A-FFC8DC39DC7D}">
      <dgm:prSet/>
      <dgm:spPr/>
      <dgm:t>
        <a:bodyPr/>
        <a:lstStyle/>
        <a:p>
          <a:r>
            <a:rPr lang="en-US"/>
            <a:t>Darkened urine</a:t>
          </a:r>
        </a:p>
      </dgm:t>
    </dgm:pt>
    <dgm:pt modelId="{4990272F-50D6-43C4-96A4-815A72EED2B6}" type="parTrans" cxnId="{BA234D8E-1BB7-4D7D-82C1-D09E5C25C6C1}">
      <dgm:prSet/>
      <dgm:spPr/>
      <dgm:t>
        <a:bodyPr/>
        <a:lstStyle/>
        <a:p>
          <a:endParaRPr lang="en-US"/>
        </a:p>
      </dgm:t>
    </dgm:pt>
    <dgm:pt modelId="{0E9667DE-F26A-4F01-BDB6-300A923DBE01}" type="sibTrans" cxnId="{BA234D8E-1BB7-4D7D-82C1-D09E5C25C6C1}">
      <dgm:prSet/>
      <dgm:spPr/>
      <dgm:t>
        <a:bodyPr/>
        <a:lstStyle/>
        <a:p>
          <a:endParaRPr lang="en-US"/>
        </a:p>
      </dgm:t>
    </dgm:pt>
    <dgm:pt modelId="{654AA824-E2E7-4000-AED2-FB40A9950050}">
      <dgm:prSet/>
      <dgm:spPr/>
      <dgm:t>
        <a:bodyPr/>
        <a:lstStyle/>
        <a:p>
          <a:r>
            <a:rPr lang="en-US"/>
            <a:t>Edema/ascites</a:t>
          </a:r>
        </a:p>
      </dgm:t>
    </dgm:pt>
    <dgm:pt modelId="{EDEC8BD8-0873-4865-9DDF-21E670CCA96A}" type="parTrans" cxnId="{0CD77002-34FC-4B67-9269-057F79D7E91E}">
      <dgm:prSet/>
      <dgm:spPr/>
      <dgm:t>
        <a:bodyPr/>
        <a:lstStyle/>
        <a:p>
          <a:endParaRPr lang="en-US"/>
        </a:p>
      </dgm:t>
    </dgm:pt>
    <dgm:pt modelId="{D0F0B418-229F-4F6B-A6FF-570A9ED08104}" type="sibTrans" cxnId="{0CD77002-34FC-4B67-9269-057F79D7E91E}">
      <dgm:prSet/>
      <dgm:spPr/>
      <dgm:t>
        <a:bodyPr/>
        <a:lstStyle/>
        <a:p>
          <a:endParaRPr lang="en-US"/>
        </a:p>
      </dgm:t>
    </dgm:pt>
    <dgm:pt modelId="{56C67F00-54CF-46AF-AE51-3AEA999EC37C}" type="pres">
      <dgm:prSet presAssocID="{39A0CB2D-4029-4F65-9C70-F4AE2B17286D}" presName="vert0" presStyleCnt="0">
        <dgm:presLayoutVars>
          <dgm:dir/>
          <dgm:animOne val="branch"/>
          <dgm:animLvl val="lvl"/>
        </dgm:presLayoutVars>
      </dgm:prSet>
      <dgm:spPr/>
    </dgm:pt>
    <dgm:pt modelId="{EEAFB2B0-E1D4-46CD-BF2B-CDFC2BD8CC7D}" type="pres">
      <dgm:prSet presAssocID="{3BB76E56-E120-41B1-9967-72CB93377DDB}" presName="thickLine" presStyleLbl="alignNode1" presStyleIdx="0" presStyleCnt="11"/>
      <dgm:spPr/>
    </dgm:pt>
    <dgm:pt modelId="{C377D199-C763-4287-86F4-58735F42C9D0}" type="pres">
      <dgm:prSet presAssocID="{3BB76E56-E120-41B1-9967-72CB93377DDB}" presName="horz1" presStyleCnt="0"/>
      <dgm:spPr/>
    </dgm:pt>
    <dgm:pt modelId="{935FE974-DB70-45C7-B8EF-FA7A577FD5C4}" type="pres">
      <dgm:prSet presAssocID="{3BB76E56-E120-41B1-9967-72CB93377DDB}" presName="tx1" presStyleLbl="revTx" presStyleIdx="0" presStyleCnt="11"/>
      <dgm:spPr/>
    </dgm:pt>
    <dgm:pt modelId="{D0E0D4F5-8503-4EDF-8FF0-70A0506EE809}" type="pres">
      <dgm:prSet presAssocID="{3BB76E56-E120-41B1-9967-72CB93377DDB}" presName="vert1" presStyleCnt="0"/>
      <dgm:spPr/>
    </dgm:pt>
    <dgm:pt modelId="{91453278-A6F9-4A53-93CB-F27CD3D32655}" type="pres">
      <dgm:prSet presAssocID="{4B5CE06F-58F0-409C-8A9E-EDE2702FC95E}" presName="thickLine" presStyleLbl="alignNode1" presStyleIdx="1" presStyleCnt="11"/>
      <dgm:spPr/>
    </dgm:pt>
    <dgm:pt modelId="{69EA0F84-0C07-4A34-86EC-23A881AB6BF5}" type="pres">
      <dgm:prSet presAssocID="{4B5CE06F-58F0-409C-8A9E-EDE2702FC95E}" presName="horz1" presStyleCnt="0"/>
      <dgm:spPr/>
    </dgm:pt>
    <dgm:pt modelId="{87162308-52E6-42A5-9CCC-1DD6F10428A9}" type="pres">
      <dgm:prSet presAssocID="{4B5CE06F-58F0-409C-8A9E-EDE2702FC95E}" presName="tx1" presStyleLbl="revTx" presStyleIdx="1" presStyleCnt="11"/>
      <dgm:spPr/>
    </dgm:pt>
    <dgm:pt modelId="{8E7831C1-9BD3-4AFE-86B3-FAC3B53AD6B1}" type="pres">
      <dgm:prSet presAssocID="{4B5CE06F-58F0-409C-8A9E-EDE2702FC95E}" presName="vert1" presStyleCnt="0"/>
      <dgm:spPr/>
    </dgm:pt>
    <dgm:pt modelId="{E53710A5-D2CC-43FD-891D-E56B4A757054}" type="pres">
      <dgm:prSet presAssocID="{7772681E-BFAD-4F76-9703-216903A414BB}" presName="thickLine" presStyleLbl="alignNode1" presStyleIdx="2" presStyleCnt="11"/>
      <dgm:spPr/>
    </dgm:pt>
    <dgm:pt modelId="{0AE1527B-1F3B-4FF6-9FBF-755A2B918F67}" type="pres">
      <dgm:prSet presAssocID="{7772681E-BFAD-4F76-9703-216903A414BB}" presName="horz1" presStyleCnt="0"/>
      <dgm:spPr/>
    </dgm:pt>
    <dgm:pt modelId="{9EBDCA83-55AC-4ABE-AAFD-44742C767ABC}" type="pres">
      <dgm:prSet presAssocID="{7772681E-BFAD-4F76-9703-216903A414BB}" presName="tx1" presStyleLbl="revTx" presStyleIdx="2" presStyleCnt="11"/>
      <dgm:spPr/>
    </dgm:pt>
    <dgm:pt modelId="{40E0E058-1441-4330-A417-4C62ADD7FB8A}" type="pres">
      <dgm:prSet presAssocID="{7772681E-BFAD-4F76-9703-216903A414BB}" presName="vert1" presStyleCnt="0"/>
      <dgm:spPr/>
    </dgm:pt>
    <dgm:pt modelId="{182731CC-BF4B-4806-9805-E0866AF86130}" type="pres">
      <dgm:prSet presAssocID="{617FF1E2-14E4-4616-AC43-63CE5591BB7D}" presName="thickLine" presStyleLbl="alignNode1" presStyleIdx="3" presStyleCnt="11"/>
      <dgm:spPr/>
    </dgm:pt>
    <dgm:pt modelId="{0D0B72AF-1F19-44E6-89DF-F50A17397C95}" type="pres">
      <dgm:prSet presAssocID="{617FF1E2-14E4-4616-AC43-63CE5591BB7D}" presName="horz1" presStyleCnt="0"/>
      <dgm:spPr/>
    </dgm:pt>
    <dgm:pt modelId="{7D6314F2-8A01-4504-B71A-A42AB3269CF3}" type="pres">
      <dgm:prSet presAssocID="{617FF1E2-14E4-4616-AC43-63CE5591BB7D}" presName="tx1" presStyleLbl="revTx" presStyleIdx="3" presStyleCnt="11"/>
      <dgm:spPr/>
    </dgm:pt>
    <dgm:pt modelId="{4DCE08A2-D1DA-4790-93AF-5C2F36B022B5}" type="pres">
      <dgm:prSet presAssocID="{617FF1E2-14E4-4616-AC43-63CE5591BB7D}" presName="vert1" presStyleCnt="0"/>
      <dgm:spPr/>
    </dgm:pt>
    <dgm:pt modelId="{09BBAE9C-5DB3-4D2D-A588-C02866773AD3}" type="pres">
      <dgm:prSet presAssocID="{EC6391FA-E1DF-4373-801F-4838F884C9D7}" presName="thickLine" presStyleLbl="alignNode1" presStyleIdx="4" presStyleCnt="11"/>
      <dgm:spPr/>
    </dgm:pt>
    <dgm:pt modelId="{8358F53F-0838-4978-A777-1A80482221CC}" type="pres">
      <dgm:prSet presAssocID="{EC6391FA-E1DF-4373-801F-4838F884C9D7}" presName="horz1" presStyleCnt="0"/>
      <dgm:spPr/>
    </dgm:pt>
    <dgm:pt modelId="{6E23B6D5-18CB-4616-BA2C-29C5673D24B1}" type="pres">
      <dgm:prSet presAssocID="{EC6391FA-E1DF-4373-801F-4838F884C9D7}" presName="tx1" presStyleLbl="revTx" presStyleIdx="4" presStyleCnt="11"/>
      <dgm:spPr/>
    </dgm:pt>
    <dgm:pt modelId="{2F1D7324-E458-4EEF-AB94-5E8D97ABC216}" type="pres">
      <dgm:prSet presAssocID="{EC6391FA-E1DF-4373-801F-4838F884C9D7}" presName="vert1" presStyleCnt="0"/>
      <dgm:spPr/>
    </dgm:pt>
    <dgm:pt modelId="{E8B4AD66-04AB-47FC-A19D-CE19C8F389F0}" type="pres">
      <dgm:prSet presAssocID="{EAA60803-9A42-4677-B232-380D6519B62C}" presName="thickLine" presStyleLbl="alignNode1" presStyleIdx="5" presStyleCnt="11"/>
      <dgm:spPr/>
    </dgm:pt>
    <dgm:pt modelId="{11F5BC17-481A-458D-AECD-7461CE303E59}" type="pres">
      <dgm:prSet presAssocID="{EAA60803-9A42-4677-B232-380D6519B62C}" presName="horz1" presStyleCnt="0"/>
      <dgm:spPr/>
    </dgm:pt>
    <dgm:pt modelId="{59E33ED5-A936-4314-96FC-F37FC15D8EFD}" type="pres">
      <dgm:prSet presAssocID="{EAA60803-9A42-4677-B232-380D6519B62C}" presName="tx1" presStyleLbl="revTx" presStyleIdx="5" presStyleCnt="11"/>
      <dgm:spPr/>
    </dgm:pt>
    <dgm:pt modelId="{0A940906-9BB0-4CFD-AACD-9455B37E775F}" type="pres">
      <dgm:prSet presAssocID="{EAA60803-9A42-4677-B232-380D6519B62C}" presName="vert1" presStyleCnt="0"/>
      <dgm:spPr/>
    </dgm:pt>
    <dgm:pt modelId="{2CA584A1-DF14-4865-8D42-FC50A5D8C0D1}" type="pres">
      <dgm:prSet presAssocID="{E923ED17-483D-4B4E-BEF6-7A3EBC5E0EA6}" presName="thickLine" presStyleLbl="alignNode1" presStyleIdx="6" presStyleCnt="11"/>
      <dgm:spPr/>
    </dgm:pt>
    <dgm:pt modelId="{572D3B1F-ECAB-4229-A8E8-DE0E299BA002}" type="pres">
      <dgm:prSet presAssocID="{E923ED17-483D-4B4E-BEF6-7A3EBC5E0EA6}" presName="horz1" presStyleCnt="0"/>
      <dgm:spPr/>
    </dgm:pt>
    <dgm:pt modelId="{B656FD55-E57C-4D0C-9BB2-0DFE3831F2A8}" type="pres">
      <dgm:prSet presAssocID="{E923ED17-483D-4B4E-BEF6-7A3EBC5E0EA6}" presName="tx1" presStyleLbl="revTx" presStyleIdx="6" presStyleCnt="11"/>
      <dgm:spPr/>
    </dgm:pt>
    <dgm:pt modelId="{A01350B1-F24D-4A70-8545-FD1F763798D9}" type="pres">
      <dgm:prSet presAssocID="{E923ED17-483D-4B4E-BEF6-7A3EBC5E0EA6}" presName="vert1" presStyleCnt="0"/>
      <dgm:spPr/>
    </dgm:pt>
    <dgm:pt modelId="{4D06E723-F171-4229-82D6-75385754E234}" type="pres">
      <dgm:prSet presAssocID="{A2CDBB76-B7A4-4A54-90FD-D59753E47BE5}" presName="thickLine" presStyleLbl="alignNode1" presStyleIdx="7" presStyleCnt="11"/>
      <dgm:spPr/>
    </dgm:pt>
    <dgm:pt modelId="{8845260F-0A60-481F-94C4-6FBCCBF0A8A4}" type="pres">
      <dgm:prSet presAssocID="{A2CDBB76-B7A4-4A54-90FD-D59753E47BE5}" presName="horz1" presStyleCnt="0"/>
      <dgm:spPr/>
    </dgm:pt>
    <dgm:pt modelId="{9946492C-4CF0-4D04-BB46-61B1A94C4A9E}" type="pres">
      <dgm:prSet presAssocID="{A2CDBB76-B7A4-4A54-90FD-D59753E47BE5}" presName="tx1" presStyleLbl="revTx" presStyleIdx="7" presStyleCnt="11"/>
      <dgm:spPr/>
    </dgm:pt>
    <dgm:pt modelId="{98405D6B-40CA-4684-AFB3-089FD0BE2C9D}" type="pres">
      <dgm:prSet presAssocID="{A2CDBB76-B7A4-4A54-90FD-D59753E47BE5}" presName="vert1" presStyleCnt="0"/>
      <dgm:spPr/>
    </dgm:pt>
    <dgm:pt modelId="{AD1CFC8C-6F51-47FD-9CBB-82ED0C3A2A77}" type="pres">
      <dgm:prSet presAssocID="{7F4AAFA9-3884-4A20-BF9F-C87CA8F983A9}" presName="thickLine" presStyleLbl="alignNode1" presStyleIdx="8" presStyleCnt="11"/>
      <dgm:spPr/>
    </dgm:pt>
    <dgm:pt modelId="{6005B417-C532-423F-A93B-3EA8B1F9BF27}" type="pres">
      <dgm:prSet presAssocID="{7F4AAFA9-3884-4A20-BF9F-C87CA8F983A9}" presName="horz1" presStyleCnt="0"/>
      <dgm:spPr/>
    </dgm:pt>
    <dgm:pt modelId="{AA22D93A-6266-44B3-8335-EDA0627055B1}" type="pres">
      <dgm:prSet presAssocID="{7F4AAFA9-3884-4A20-BF9F-C87CA8F983A9}" presName="tx1" presStyleLbl="revTx" presStyleIdx="8" presStyleCnt="11"/>
      <dgm:spPr/>
    </dgm:pt>
    <dgm:pt modelId="{AAC715FB-1EDB-4273-ACC3-0D9D4021B6EB}" type="pres">
      <dgm:prSet presAssocID="{7F4AAFA9-3884-4A20-BF9F-C87CA8F983A9}" presName="vert1" presStyleCnt="0"/>
      <dgm:spPr/>
    </dgm:pt>
    <dgm:pt modelId="{48F7F03C-5D72-4708-B61F-E142AA133236}" type="pres">
      <dgm:prSet presAssocID="{F9FBDC7C-4719-458A-BA5A-FFC8DC39DC7D}" presName="thickLine" presStyleLbl="alignNode1" presStyleIdx="9" presStyleCnt="11"/>
      <dgm:spPr/>
    </dgm:pt>
    <dgm:pt modelId="{3336C270-39B9-452B-A58B-74FAC036DE18}" type="pres">
      <dgm:prSet presAssocID="{F9FBDC7C-4719-458A-BA5A-FFC8DC39DC7D}" presName="horz1" presStyleCnt="0"/>
      <dgm:spPr/>
    </dgm:pt>
    <dgm:pt modelId="{8080A7E9-EDFD-47DC-A5D3-0F5418A8F84B}" type="pres">
      <dgm:prSet presAssocID="{F9FBDC7C-4719-458A-BA5A-FFC8DC39DC7D}" presName="tx1" presStyleLbl="revTx" presStyleIdx="9" presStyleCnt="11"/>
      <dgm:spPr/>
    </dgm:pt>
    <dgm:pt modelId="{BE29F8D2-CF26-4263-BF2E-22B9762CBDBD}" type="pres">
      <dgm:prSet presAssocID="{F9FBDC7C-4719-458A-BA5A-FFC8DC39DC7D}" presName="vert1" presStyleCnt="0"/>
      <dgm:spPr/>
    </dgm:pt>
    <dgm:pt modelId="{2E35F27F-F25F-4270-BFD3-548FEB09A393}" type="pres">
      <dgm:prSet presAssocID="{654AA824-E2E7-4000-AED2-FB40A9950050}" presName="thickLine" presStyleLbl="alignNode1" presStyleIdx="10" presStyleCnt="11"/>
      <dgm:spPr/>
    </dgm:pt>
    <dgm:pt modelId="{3D900727-4B79-4217-AEE8-9818F0A1F96C}" type="pres">
      <dgm:prSet presAssocID="{654AA824-E2E7-4000-AED2-FB40A9950050}" presName="horz1" presStyleCnt="0"/>
      <dgm:spPr/>
    </dgm:pt>
    <dgm:pt modelId="{C56277F3-985A-47AD-88C5-4DEE0C787E19}" type="pres">
      <dgm:prSet presAssocID="{654AA824-E2E7-4000-AED2-FB40A9950050}" presName="tx1" presStyleLbl="revTx" presStyleIdx="10" presStyleCnt="11"/>
      <dgm:spPr/>
    </dgm:pt>
    <dgm:pt modelId="{FB0025FF-E0A0-4A70-8ADF-842B1AC707B4}" type="pres">
      <dgm:prSet presAssocID="{654AA824-E2E7-4000-AED2-FB40A9950050}" presName="vert1" presStyleCnt="0"/>
      <dgm:spPr/>
    </dgm:pt>
  </dgm:ptLst>
  <dgm:cxnLst>
    <dgm:cxn modelId="{0CD77002-34FC-4B67-9269-057F79D7E91E}" srcId="{39A0CB2D-4029-4F65-9C70-F4AE2B17286D}" destId="{654AA824-E2E7-4000-AED2-FB40A9950050}" srcOrd="10" destOrd="0" parTransId="{EDEC8BD8-0873-4865-9DDF-21E670CCA96A}" sibTransId="{D0F0B418-229F-4F6B-A6FF-570A9ED08104}"/>
    <dgm:cxn modelId="{BDE9D603-9EAF-4E05-9D52-07712D9F41AC}" type="presOf" srcId="{617FF1E2-14E4-4616-AC43-63CE5591BB7D}" destId="{7D6314F2-8A01-4504-B71A-A42AB3269CF3}" srcOrd="0" destOrd="0" presId="urn:microsoft.com/office/officeart/2008/layout/LinedList"/>
    <dgm:cxn modelId="{61932C1B-EBD0-40EF-A508-767DE8252BDB}" type="presOf" srcId="{EAA60803-9A42-4677-B232-380D6519B62C}" destId="{59E33ED5-A936-4314-96FC-F37FC15D8EFD}" srcOrd="0" destOrd="0" presId="urn:microsoft.com/office/officeart/2008/layout/LinedList"/>
    <dgm:cxn modelId="{B73E6021-DB17-4387-9206-7F1A8895ADB4}" type="presOf" srcId="{7F4AAFA9-3884-4A20-BF9F-C87CA8F983A9}" destId="{AA22D93A-6266-44B3-8335-EDA0627055B1}" srcOrd="0" destOrd="0" presId="urn:microsoft.com/office/officeart/2008/layout/LinedList"/>
    <dgm:cxn modelId="{82ACD162-EB56-42DF-A5A9-63B323350F49}" type="presOf" srcId="{39A0CB2D-4029-4F65-9C70-F4AE2B17286D}" destId="{56C67F00-54CF-46AF-AE51-3AEA999EC37C}" srcOrd="0" destOrd="0" presId="urn:microsoft.com/office/officeart/2008/layout/LinedList"/>
    <dgm:cxn modelId="{E6086B65-6194-48D4-B057-CBB2746CB3B6}" srcId="{39A0CB2D-4029-4F65-9C70-F4AE2B17286D}" destId="{617FF1E2-14E4-4616-AC43-63CE5591BB7D}" srcOrd="3" destOrd="0" parTransId="{F93CA258-99A3-4E5B-93A8-1C96753CAAAE}" sibTransId="{18172B92-0EBF-4BAF-86D4-A5F86BF69E81}"/>
    <dgm:cxn modelId="{6C6B9F68-7D37-4179-AF8B-BB118CD5638F}" srcId="{39A0CB2D-4029-4F65-9C70-F4AE2B17286D}" destId="{7F4AAFA9-3884-4A20-BF9F-C87CA8F983A9}" srcOrd="8" destOrd="0" parTransId="{7E0EF970-8E7D-4BA7-A5CF-08AE8EE6E0A2}" sibTransId="{8D629D39-A700-488A-9AA3-E2976509E734}"/>
    <dgm:cxn modelId="{F15FDB48-AE7C-4684-8318-D3C8AEAEB936}" type="presOf" srcId="{3BB76E56-E120-41B1-9967-72CB93377DDB}" destId="{935FE974-DB70-45C7-B8EF-FA7A577FD5C4}" srcOrd="0" destOrd="0" presId="urn:microsoft.com/office/officeart/2008/layout/LinedList"/>
    <dgm:cxn modelId="{A422C64E-8DC4-40D4-A362-B663FE78128F}" srcId="{39A0CB2D-4029-4F65-9C70-F4AE2B17286D}" destId="{E923ED17-483D-4B4E-BEF6-7A3EBC5E0EA6}" srcOrd="6" destOrd="0" parTransId="{9A2C0CF0-A0D1-4AB4-AD94-B6B0CC62E918}" sibTransId="{DC6DA895-92EF-46FB-8441-471A26308FA9}"/>
    <dgm:cxn modelId="{78321E52-198C-4B4E-A97E-137C9284F84D}" type="presOf" srcId="{E923ED17-483D-4B4E-BEF6-7A3EBC5E0EA6}" destId="{B656FD55-E57C-4D0C-9BB2-0DFE3831F2A8}" srcOrd="0" destOrd="0" presId="urn:microsoft.com/office/officeart/2008/layout/LinedList"/>
    <dgm:cxn modelId="{44E35072-DA24-457C-A04C-A4DF5DC634ED}" srcId="{39A0CB2D-4029-4F65-9C70-F4AE2B17286D}" destId="{4B5CE06F-58F0-409C-8A9E-EDE2702FC95E}" srcOrd="1" destOrd="0" parTransId="{656E6B18-1906-442C-AA8D-0049C6C94F6B}" sibTransId="{B740E2B7-1A4A-49C5-8363-FD1A14ADEC87}"/>
    <dgm:cxn modelId="{0F073373-E42A-4D7C-B316-1044F314D4BE}" srcId="{39A0CB2D-4029-4F65-9C70-F4AE2B17286D}" destId="{3BB76E56-E120-41B1-9967-72CB93377DDB}" srcOrd="0" destOrd="0" parTransId="{4FC61464-A0BF-4CD2-A725-E1862AD98969}" sibTransId="{9B0A286F-B88C-4ADE-82EE-CCFDBC5AD830}"/>
    <dgm:cxn modelId="{2C2DC573-151F-4E29-84D0-F69EDBB99228}" srcId="{39A0CB2D-4029-4F65-9C70-F4AE2B17286D}" destId="{A2CDBB76-B7A4-4A54-90FD-D59753E47BE5}" srcOrd="7" destOrd="0" parTransId="{19DCFD8F-2573-4F8B-A334-10827EB9BD82}" sibTransId="{BBA29900-F1E4-47D7-82EE-8080782B53FC}"/>
    <dgm:cxn modelId="{A6F9E588-0217-48E8-AD47-B34137354446}" srcId="{39A0CB2D-4029-4F65-9C70-F4AE2B17286D}" destId="{EC6391FA-E1DF-4373-801F-4838F884C9D7}" srcOrd="4" destOrd="0" parTransId="{FC3E68F5-629B-401B-8E5E-7B433DBB6C8A}" sibTransId="{CBE8EADB-FFCF-4911-B291-FBCA45E1CBF8}"/>
    <dgm:cxn modelId="{8DFCAB89-2956-413A-95A7-CD4B21BCA6C3}" type="presOf" srcId="{4B5CE06F-58F0-409C-8A9E-EDE2702FC95E}" destId="{87162308-52E6-42A5-9CCC-1DD6F10428A9}" srcOrd="0" destOrd="0" presId="urn:microsoft.com/office/officeart/2008/layout/LinedList"/>
    <dgm:cxn modelId="{BA234D8E-1BB7-4D7D-82C1-D09E5C25C6C1}" srcId="{39A0CB2D-4029-4F65-9C70-F4AE2B17286D}" destId="{F9FBDC7C-4719-458A-BA5A-FFC8DC39DC7D}" srcOrd="9" destOrd="0" parTransId="{4990272F-50D6-43C4-96A4-815A72EED2B6}" sibTransId="{0E9667DE-F26A-4F01-BDB6-300A923DBE01}"/>
    <dgm:cxn modelId="{B4AC7994-205A-4341-81A5-FC047643E8C6}" srcId="{39A0CB2D-4029-4F65-9C70-F4AE2B17286D}" destId="{EAA60803-9A42-4677-B232-380D6519B62C}" srcOrd="5" destOrd="0" parTransId="{90FC1913-032A-48EA-82F6-C76956F6EF3B}" sibTransId="{7B298932-7931-4355-9671-234BBBC41915}"/>
    <dgm:cxn modelId="{9482A597-5980-4F9A-861A-409202474BC8}" type="presOf" srcId="{A2CDBB76-B7A4-4A54-90FD-D59753E47BE5}" destId="{9946492C-4CF0-4D04-BB46-61B1A94C4A9E}" srcOrd="0" destOrd="0" presId="urn:microsoft.com/office/officeart/2008/layout/LinedList"/>
    <dgm:cxn modelId="{0DA874A2-2ACB-4854-A88D-4B92550B8F18}" type="presOf" srcId="{F9FBDC7C-4719-458A-BA5A-FFC8DC39DC7D}" destId="{8080A7E9-EDFD-47DC-A5D3-0F5418A8F84B}" srcOrd="0" destOrd="0" presId="urn:microsoft.com/office/officeart/2008/layout/LinedList"/>
    <dgm:cxn modelId="{706C8BAD-517B-458C-AD7B-4961339AB2A4}" type="presOf" srcId="{EC6391FA-E1DF-4373-801F-4838F884C9D7}" destId="{6E23B6D5-18CB-4616-BA2C-29C5673D24B1}" srcOrd="0" destOrd="0" presId="urn:microsoft.com/office/officeart/2008/layout/LinedList"/>
    <dgm:cxn modelId="{354BC7B7-BD66-4089-9EFD-0AFEC012FC3F}" type="presOf" srcId="{654AA824-E2E7-4000-AED2-FB40A9950050}" destId="{C56277F3-985A-47AD-88C5-4DEE0C787E19}" srcOrd="0" destOrd="0" presId="urn:microsoft.com/office/officeart/2008/layout/LinedList"/>
    <dgm:cxn modelId="{D3B6EEBE-B175-4D31-84B8-17CEBA0B2DE3}" srcId="{39A0CB2D-4029-4F65-9C70-F4AE2B17286D}" destId="{7772681E-BFAD-4F76-9703-216903A414BB}" srcOrd="2" destOrd="0" parTransId="{BF755105-E41B-44B7-B6CE-12FAE1C0EA61}" sibTransId="{C6CAE7BA-22FB-4A77-B022-6D2182E0DF07}"/>
    <dgm:cxn modelId="{F7B68EFA-F622-4B47-B0F0-6413B31C496F}" type="presOf" srcId="{7772681E-BFAD-4F76-9703-216903A414BB}" destId="{9EBDCA83-55AC-4ABE-AAFD-44742C767ABC}" srcOrd="0" destOrd="0" presId="urn:microsoft.com/office/officeart/2008/layout/LinedList"/>
    <dgm:cxn modelId="{A749C59D-22A1-4054-A705-B0F2970CDCC3}" type="presParOf" srcId="{56C67F00-54CF-46AF-AE51-3AEA999EC37C}" destId="{EEAFB2B0-E1D4-46CD-BF2B-CDFC2BD8CC7D}" srcOrd="0" destOrd="0" presId="urn:microsoft.com/office/officeart/2008/layout/LinedList"/>
    <dgm:cxn modelId="{14A3F706-DAE8-4D9E-B6A3-16B53AD5EF82}" type="presParOf" srcId="{56C67F00-54CF-46AF-AE51-3AEA999EC37C}" destId="{C377D199-C763-4287-86F4-58735F42C9D0}" srcOrd="1" destOrd="0" presId="urn:microsoft.com/office/officeart/2008/layout/LinedList"/>
    <dgm:cxn modelId="{A66C95B0-0DE3-46C7-B63A-EE7049953C39}" type="presParOf" srcId="{C377D199-C763-4287-86F4-58735F42C9D0}" destId="{935FE974-DB70-45C7-B8EF-FA7A577FD5C4}" srcOrd="0" destOrd="0" presId="urn:microsoft.com/office/officeart/2008/layout/LinedList"/>
    <dgm:cxn modelId="{940BCE72-C9C7-4026-A238-B031A2F77F4F}" type="presParOf" srcId="{C377D199-C763-4287-86F4-58735F42C9D0}" destId="{D0E0D4F5-8503-4EDF-8FF0-70A0506EE809}" srcOrd="1" destOrd="0" presId="urn:microsoft.com/office/officeart/2008/layout/LinedList"/>
    <dgm:cxn modelId="{22DA9BF6-E651-4CD6-BA21-8BBA2879DF7D}" type="presParOf" srcId="{56C67F00-54CF-46AF-AE51-3AEA999EC37C}" destId="{91453278-A6F9-4A53-93CB-F27CD3D32655}" srcOrd="2" destOrd="0" presId="urn:microsoft.com/office/officeart/2008/layout/LinedList"/>
    <dgm:cxn modelId="{7AE084B4-22C5-43A0-BF05-44CF337928B1}" type="presParOf" srcId="{56C67F00-54CF-46AF-AE51-3AEA999EC37C}" destId="{69EA0F84-0C07-4A34-86EC-23A881AB6BF5}" srcOrd="3" destOrd="0" presId="urn:microsoft.com/office/officeart/2008/layout/LinedList"/>
    <dgm:cxn modelId="{DF755242-34EE-42CB-AC8F-BA35CB27A08C}" type="presParOf" srcId="{69EA0F84-0C07-4A34-86EC-23A881AB6BF5}" destId="{87162308-52E6-42A5-9CCC-1DD6F10428A9}" srcOrd="0" destOrd="0" presId="urn:microsoft.com/office/officeart/2008/layout/LinedList"/>
    <dgm:cxn modelId="{4BFB88DC-69F1-4F2F-B9C6-BC52074580A9}" type="presParOf" srcId="{69EA0F84-0C07-4A34-86EC-23A881AB6BF5}" destId="{8E7831C1-9BD3-4AFE-86B3-FAC3B53AD6B1}" srcOrd="1" destOrd="0" presId="urn:microsoft.com/office/officeart/2008/layout/LinedList"/>
    <dgm:cxn modelId="{03C70CB3-F5D9-4075-B8BE-7D5E7874816F}" type="presParOf" srcId="{56C67F00-54CF-46AF-AE51-3AEA999EC37C}" destId="{E53710A5-D2CC-43FD-891D-E56B4A757054}" srcOrd="4" destOrd="0" presId="urn:microsoft.com/office/officeart/2008/layout/LinedList"/>
    <dgm:cxn modelId="{47BF3469-720E-4F0E-BD11-FBDECF030857}" type="presParOf" srcId="{56C67F00-54CF-46AF-AE51-3AEA999EC37C}" destId="{0AE1527B-1F3B-4FF6-9FBF-755A2B918F67}" srcOrd="5" destOrd="0" presId="urn:microsoft.com/office/officeart/2008/layout/LinedList"/>
    <dgm:cxn modelId="{C29318C9-D8FB-444B-9103-DE85044B746F}" type="presParOf" srcId="{0AE1527B-1F3B-4FF6-9FBF-755A2B918F67}" destId="{9EBDCA83-55AC-4ABE-AAFD-44742C767ABC}" srcOrd="0" destOrd="0" presId="urn:microsoft.com/office/officeart/2008/layout/LinedList"/>
    <dgm:cxn modelId="{88283AAD-6BC9-4E47-B444-31D726AFE97B}" type="presParOf" srcId="{0AE1527B-1F3B-4FF6-9FBF-755A2B918F67}" destId="{40E0E058-1441-4330-A417-4C62ADD7FB8A}" srcOrd="1" destOrd="0" presId="urn:microsoft.com/office/officeart/2008/layout/LinedList"/>
    <dgm:cxn modelId="{5956359C-C8FF-42EE-B217-1289456F8C10}" type="presParOf" srcId="{56C67F00-54CF-46AF-AE51-3AEA999EC37C}" destId="{182731CC-BF4B-4806-9805-E0866AF86130}" srcOrd="6" destOrd="0" presId="urn:microsoft.com/office/officeart/2008/layout/LinedList"/>
    <dgm:cxn modelId="{1B7EDF72-1107-4480-B789-FFEC22FD8FC0}" type="presParOf" srcId="{56C67F00-54CF-46AF-AE51-3AEA999EC37C}" destId="{0D0B72AF-1F19-44E6-89DF-F50A17397C95}" srcOrd="7" destOrd="0" presId="urn:microsoft.com/office/officeart/2008/layout/LinedList"/>
    <dgm:cxn modelId="{08241B15-75CD-4E46-B84E-FBBECC997B64}" type="presParOf" srcId="{0D0B72AF-1F19-44E6-89DF-F50A17397C95}" destId="{7D6314F2-8A01-4504-B71A-A42AB3269CF3}" srcOrd="0" destOrd="0" presId="urn:microsoft.com/office/officeart/2008/layout/LinedList"/>
    <dgm:cxn modelId="{765DAA82-B7F9-48E5-B813-67D07B81130A}" type="presParOf" srcId="{0D0B72AF-1F19-44E6-89DF-F50A17397C95}" destId="{4DCE08A2-D1DA-4790-93AF-5C2F36B022B5}" srcOrd="1" destOrd="0" presId="urn:microsoft.com/office/officeart/2008/layout/LinedList"/>
    <dgm:cxn modelId="{58D0FBFC-C55D-48C1-A5CC-4B6EF94623D4}" type="presParOf" srcId="{56C67F00-54CF-46AF-AE51-3AEA999EC37C}" destId="{09BBAE9C-5DB3-4D2D-A588-C02866773AD3}" srcOrd="8" destOrd="0" presId="urn:microsoft.com/office/officeart/2008/layout/LinedList"/>
    <dgm:cxn modelId="{5521E45B-CBFC-4B8F-B1ED-86C9F87D2555}" type="presParOf" srcId="{56C67F00-54CF-46AF-AE51-3AEA999EC37C}" destId="{8358F53F-0838-4978-A777-1A80482221CC}" srcOrd="9" destOrd="0" presId="urn:microsoft.com/office/officeart/2008/layout/LinedList"/>
    <dgm:cxn modelId="{B50E3361-5863-4C61-A601-8C03DF50958F}" type="presParOf" srcId="{8358F53F-0838-4978-A777-1A80482221CC}" destId="{6E23B6D5-18CB-4616-BA2C-29C5673D24B1}" srcOrd="0" destOrd="0" presId="urn:microsoft.com/office/officeart/2008/layout/LinedList"/>
    <dgm:cxn modelId="{85F45668-B03D-4C32-B558-2447741179F3}" type="presParOf" srcId="{8358F53F-0838-4978-A777-1A80482221CC}" destId="{2F1D7324-E458-4EEF-AB94-5E8D97ABC216}" srcOrd="1" destOrd="0" presId="urn:microsoft.com/office/officeart/2008/layout/LinedList"/>
    <dgm:cxn modelId="{72F4E350-6470-4E70-A602-4073F62848AA}" type="presParOf" srcId="{56C67F00-54CF-46AF-AE51-3AEA999EC37C}" destId="{E8B4AD66-04AB-47FC-A19D-CE19C8F389F0}" srcOrd="10" destOrd="0" presId="urn:microsoft.com/office/officeart/2008/layout/LinedList"/>
    <dgm:cxn modelId="{785B7238-B31F-48D7-A20E-42DA9B332E21}" type="presParOf" srcId="{56C67F00-54CF-46AF-AE51-3AEA999EC37C}" destId="{11F5BC17-481A-458D-AECD-7461CE303E59}" srcOrd="11" destOrd="0" presId="urn:microsoft.com/office/officeart/2008/layout/LinedList"/>
    <dgm:cxn modelId="{E6EE65BF-502A-4A37-B6E5-CF2A2A125262}" type="presParOf" srcId="{11F5BC17-481A-458D-AECD-7461CE303E59}" destId="{59E33ED5-A936-4314-96FC-F37FC15D8EFD}" srcOrd="0" destOrd="0" presId="urn:microsoft.com/office/officeart/2008/layout/LinedList"/>
    <dgm:cxn modelId="{D2BCCE7C-FC11-41C7-9260-A75A3B55D5EA}" type="presParOf" srcId="{11F5BC17-481A-458D-AECD-7461CE303E59}" destId="{0A940906-9BB0-4CFD-AACD-9455B37E775F}" srcOrd="1" destOrd="0" presId="urn:microsoft.com/office/officeart/2008/layout/LinedList"/>
    <dgm:cxn modelId="{C8A77689-3F60-4720-B17E-F6E1110E23F3}" type="presParOf" srcId="{56C67F00-54CF-46AF-AE51-3AEA999EC37C}" destId="{2CA584A1-DF14-4865-8D42-FC50A5D8C0D1}" srcOrd="12" destOrd="0" presId="urn:microsoft.com/office/officeart/2008/layout/LinedList"/>
    <dgm:cxn modelId="{C249F3BE-3108-4B94-8CC0-1C211B8E713A}" type="presParOf" srcId="{56C67F00-54CF-46AF-AE51-3AEA999EC37C}" destId="{572D3B1F-ECAB-4229-A8E8-DE0E299BA002}" srcOrd="13" destOrd="0" presId="urn:microsoft.com/office/officeart/2008/layout/LinedList"/>
    <dgm:cxn modelId="{C204141E-D7A6-48E3-A530-02BEEFCE6EBA}" type="presParOf" srcId="{572D3B1F-ECAB-4229-A8E8-DE0E299BA002}" destId="{B656FD55-E57C-4D0C-9BB2-0DFE3831F2A8}" srcOrd="0" destOrd="0" presId="urn:microsoft.com/office/officeart/2008/layout/LinedList"/>
    <dgm:cxn modelId="{4F6BC395-513F-47CE-BA3C-146C7548B8E5}" type="presParOf" srcId="{572D3B1F-ECAB-4229-A8E8-DE0E299BA002}" destId="{A01350B1-F24D-4A70-8545-FD1F763798D9}" srcOrd="1" destOrd="0" presId="urn:microsoft.com/office/officeart/2008/layout/LinedList"/>
    <dgm:cxn modelId="{8BCDAE17-C6CB-4AC5-934B-DFE4F1375BD7}" type="presParOf" srcId="{56C67F00-54CF-46AF-AE51-3AEA999EC37C}" destId="{4D06E723-F171-4229-82D6-75385754E234}" srcOrd="14" destOrd="0" presId="urn:microsoft.com/office/officeart/2008/layout/LinedList"/>
    <dgm:cxn modelId="{0969120F-5FFB-475A-B902-E472A5A5635C}" type="presParOf" srcId="{56C67F00-54CF-46AF-AE51-3AEA999EC37C}" destId="{8845260F-0A60-481F-94C4-6FBCCBF0A8A4}" srcOrd="15" destOrd="0" presId="urn:microsoft.com/office/officeart/2008/layout/LinedList"/>
    <dgm:cxn modelId="{6CFF3EAB-B4BB-4161-AB0E-E68A0FBF1235}" type="presParOf" srcId="{8845260F-0A60-481F-94C4-6FBCCBF0A8A4}" destId="{9946492C-4CF0-4D04-BB46-61B1A94C4A9E}" srcOrd="0" destOrd="0" presId="urn:microsoft.com/office/officeart/2008/layout/LinedList"/>
    <dgm:cxn modelId="{7FE00BCB-0934-44C5-853E-599FE2A40663}" type="presParOf" srcId="{8845260F-0A60-481F-94C4-6FBCCBF0A8A4}" destId="{98405D6B-40CA-4684-AFB3-089FD0BE2C9D}" srcOrd="1" destOrd="0" presId="urn:microsoft.com/office/officeart/2008/layout/LinedList"/>
    <dgm:cxn modelId="{03C22149-6CD8-410F-8A65-BB1D921C8C6F}" type="presParOf" srcId="{56C67F00-54CF-46AF-AE51-3AEA999EC37C}" destId="{AD1CFC8C-6F51-47FD-9CBB-82ED0C3A2A77}" srcOrd="16" destOrd="0" presId="urn:microsoft.com/office/officeart/2008/layout/LinedList"/>
    <dgm:cxn modelId="{598DCD0A-4125-451E-A267-E9C9E5EC6C18}" type="presParOf" srcId="{56C67F00-54CF-46AF-AE51-3AEA999EC37C}" destId="{6005B417-C532-423F-A93B-3EA8B1F9BF27}" srcOrd="17" destOrd="0" presId="urn:microsoft.com/office/officeart/2008/layout/LinedList"/>
    <dgm:cxn modelId="{24D0E432-255B-4D36-875B-A095FFA6EEA4}" type="presParOf" srcId="{6005B417-C532-423F-A93B-3EA8B1F9BF27}" destId="{AA22D93A-6266-44B3-8335-EDA0627055B1}" srcOrd="0" destOrd="0" presId="urn:microsoft.com/office/officeart/2008/layout/LinedList"/>
    <dgm:cxn modelId="{DEF65EC2-EB01-434C-A0CE-E38F82A7F764}" type="presParOf" srcId="{6005B417-C532-423F-A93B-3EA8B1F9BF27}" destId="{AAC715FB-1EDB-4273-ACC3-0D9D4021B6EB}" srcOrd="1" destOrd="0" presId="urn:microsoft.com/office/officeart/2008/layout/LinedList"/>
    <dgm:cxn modelId="{71C40FB4-BC6F-4332-B487-BFB0A0AACBAC}" type="presParOf" srcId="{56C67F00-54CF-46AF-AE51-3AEA999EC37C}" destId="{48F7F03C-5D72-4708-B61F-E142AA133236}" srcOrd="18" destOrd="0" presId="urn:microsoft.com/office/officeart/2008/layout/LinedList"/>
    <dgm:cxn modelId="{50F9B173-8E74-4096-9315-020FC6328169}" type="presParOf" srcId="{56C67F00-54CF-46AF-AE51-3AEA999EC37C}" destId="{3336C270-39B9-452B-A58B-74FAC036DE18}" srcOrd="19" destOrd="0" presId="urn:microsoft.com/office/officeart/2008/layout/LinedList"/>
    <dgm:cxn modelId="{CC760407-936C-418B-9DEB-78926FEDE6C0}" type="presParOf" srcId="{3336C270-39B9-452B-A58B-74FAC036DE18}" destId="{8080A7E9-EDFD-47DC-A5D3-0F5418A8F84B}" srcOrd="0" destOrd="0" presId="urn:microsoft.com/office/officeart/2008/layout/LinedList"/>
    <dgm:cxn modelId="{E9385253-6620-4879-87B6-01CFBA5CFCD8}" type="presParOf" srcId="{3336C270-39B9-452B-A58B-74FAC036DE18}" destId="{BE29F8D2-CF26-4263-BF2E-22B9762CBDBD}" srcOrd="1" destOrd="0" presId="urn:microsoft.com/office/officeart/2008/layout/LinedList"/>
    <dgm:cxn modelId="{FF6FF841-54A2-4E0D-85BE-3721499FEC5B}" type="presParOf" srcId="{56C67F00-54CF-46AF-AE51-3AEA999EC37C}" destId="{2E35F27F-F25F-4270-BFD3-548FEB09A393}" srcOrd="20" destOrd="0" presId="urn:microsoft.com/office/officeart/2008/layout/LinedList"/>
    <dgm:cxn modelId="{621CAAF7-0904-4B0B-9560-F84E2A76CF0D}" type="presParOf" srcId="{56C67F00-54CF-46AF-AE51-3AEA999EC37C}" destId="{3D900727-4B79-4217-AEE8-9818F0A1F96C}" srcOrd="21" destOrd="0" presId="urn:microsoft.com/office/officeart/2008/layout/LinedList"/>
    <dgm:cxn modelId="{A7E919CF-CA67-49D8-805A-4D0E57CB85EE}" type="presParOf" srcId="{3D900727-4B79-4217-AEE8-9818F0A1F96C}" destId="{C56277F3-985A-47AD-88C5-4DEE0C787E19}" srcOrd="0" destOrd="0" presId="urn:microsoft.com/office/officeart/2008/layout/LinedList"/>
    <dgm:cxn modelId="{DDD7E44F-7817-484E-A343-A8688F2951CE}" type="presParOf" srcId="{3D900727-4B79-4217-AEE8-9818F0A1F96C}" destId="{FB0025FF-E0A0-4A70-8ADF-842B1AC707B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69E8BB-81DC-492B-ABF1-35B63B6642A4}"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FDF5B5CD-B7F4-47E2-9C2E-0D7E018DFBE7}">
      <dgm:prSet/>
      <dgm:spPr/>
      <dgm:t>
        <a:bodyPr/>
        <a:lstStyle/>
        <a:p>
          <a:r>
            <a:rPr lang="en-US" b="0" i="0"/>
            <a:t>Reducing the immediate damage of acute hepatitis and preserving the patient’s life</a:t>
          </a:r>
          <a:endParaRPr lang="en-US"/>
        </a:p>
      </dgm:t>
    </dgm:pt>
    <dgm:pt modelId="{BC0A0E7A-2193-4A75-97F7-6F7DBDF161EF}" type="parTrans" cxnId="{3F4334C7-A51F-4F5C-B87B-52F4C73B4E58}">
      <dgm:prSet/>
      <dgm:spPr/>
      <dgm:t>
        <a:bodyPr/>
        <a:lstStyle/>
        <a:p>
          <a:endParaRPr lang="en-US"/>
        </a:p>
      </dgm:t>
    </dgm:pt>
    <dgm:pt modelId="{AEC1917A-EEA3-4EEF-ACF8-970591AA8CD5}" type="sibTrans" cxnId="{3F4334C7-A51F-4F5C-B87B-52F4C73B4E58}">
      <dgm:prSet phldrT="01" phldr="0"/>
      <dgm:spPr/>
      <dgm:t>
        <a:bodyPr/>
        <a:lstStyle/>
        <a:p>
          <a:r>
            <a:rPr lang="en-US"/>
            <a:t>01</a:t>
          </a:r>
        </a:p>
      </dgm:t>
    </dgm:pt>
    <dgm:pt modelId="{4B98A43F-AE42-4262-BE7B-8F8B727913DB}">
      <dgm:prSet/>
      <dgm:spPr/>
      <dgm:t>
        <a:bodyPr/>
        <a:lstStyle/>
        <a:p>
          <a:r>
            <a:rPr lang="en-US" b="0" i="0"/>
            <a:t>Decreasing the risk of cirrhosis</a:t>
          </a:r>
          <a:endParaRPr lang="en-US"/>
        </a:p>
      </dgm:t>
    </dgm:pt>
    <dgm:pt modelId="{CE62965B-2691-4D59-AC33-0F21FC857240}" type="parTrans" cxnId="{343B47DB-68BD-4527-A8D6-7B6B75D8CDD8}">
      <dgm:prSet/>
      <dgm:spPr/>
      <dgm:t>
        <a:bodyPr/>
        <a:lstStyle/>
        <a:p>
          <a:endParaRPr lang="en-US"/>
        </a:p>
      </dgm:t>
    </dgm:pt>
    <dgm:pt modelId="{F2DB7D99-B1CA-481A-8A78-6A1AB208B0A3}" type="sibTrans" cxnId="{343B47DB-68BD-4527-A8D6-7B6B75D8CDD8}">
      <dgm:prSet phldrT="02" phldr="0"/>
      <dgm:spPr/>
      <dgm:t>
        <a:bodyPr/>
        <a:lstStyle/>
        <a:p>
          <a:r>
            <a:rPr lang="en-US"/>
            <a:t>02</a:t>
          </a:r>
        </a:p>
      </dgm:t>
    </dgm:pt>
    <dgm:pt modelId="{49DF39A0-DA5E-4E1D-A56E-B2F418E2C1EA}" type="pres">
      <dgm:prSet presAssocID="{D269E8BB-81DC-492B-ABF1-35B63B6642A4}" presName="Name0" presStyleCnt="0">
        <dgm:presLayoutVars>
          <dgm:animLvl val="lvl"/>
          <dgm:resizeHandles val="exact"/>
        </dgm:presLayoutVars>
      </dgm:prSet>
      <dgm:spPr/>
    </dgm:pt>
    <dgm:pt modelId="{5BD1618C-A707-4D43-A1A1-4919D0CF4286}" type="pres">
      <dgm:prSet presAssocID="{FDF5B5CD-B7F4-47E2-9C2E-0D7E018DFBE7}" presName="compositeNode" presStyleCnt="0">
        <dgm:presLayoutVars>
          <dgm:bulletEnabled val="1"/>
        </dgm:presLayoutVars>
      </dgm:prSet>
      <dgm:spPr/>
    </dgm:pt>
    <dgm:pt modelId="{D1A9B6C2-2DD5-4B17-8CDF-C91E8329C8DA}" type="pres">
      <dgm:prSet presAssocID="{FDF5B5CD-B7F4-47E2-9C2E-0D7E018DFBE7}" presName="bgRect" presStyleLbl="alignNode1" presStyleIdx="0" presStyleCnt="2"/>
      <dgm:spPr/>
    </dgm:pt>
    <dgm:pt modelId="{68630AE4-38B7-4E05-B56A-C1D2098621BA}" type="pres">
      <dgm:prSet presAssocID="{AEC1917A-EEA3-4EEF-ACF8-970591AA8CD5}" presName="sibTransNodeRect" presStyleLbl="alignNode1" presStyleIdx="0" presStyleCnt="2">
        <dgm:presLayoutVars>
          <dgm:chMax val="0"/>
          <dgm:bulletEnabled val="1"/>
        </dgm:presLayoutVars>
      </dgm:prSet>
      <dgm:spPr/>
    </dgm:pt>
    <dgm:pt modelId="{807AD596-1410-4EEC-949C-3A5B2639374F}" type="pres">
      <dgm:prSet presAssocID="{FDF5B5CD-B7F4-47E2-9C2E-0D7E018DFBE7}" presName="nodeRect" presStyleLbl="alignNode1" presStyleIdx="0" presStyleCnt="2">
        <dgm:presLayoutVars>
          <dgm:bulletEnabled val="1"/>
        </dgm:presLayoutVars>
      </dgm:prSet>
      <dgm:spPr/>
    </dgm:pt>
    <dgm:pt modelId="{2D40258B-146D-4082-9D0E-89200A5789B8}" type="pres">
      <dgm:prSet presAssocID="{AEC1917A-EEA3-4EEF-ACF8-970591AA8CD5}" presName="sibTrans" presStyleCnt="0"/>
      <dgm:spPr/>
    </dgm:pt>
    <dgm:pt modelId="{651738E8-331E-4542-82B9-A980D7873118}" type="pres">
      <dgm:prSet presAssocID="{4B98A43F-AE42-4262-BE7B-8F8B727913DB}" presName="compositeNode" presStyleCnt="0">
        <dgm:presLayoutVars>
          <dgm:bulletEnabled val="1"/>
        </dgm:presLayoutVars>
      </dgm:prSet>
      <dgm:spPr/>
    </dgm:pt>
    <dgm:pt modelId="{42BBCD8B-F5AA-4FAA-A735-8029EFED0F1A}" type="pres">
      <dgm:prSet presAssocID="{4B98A43F-AE42-4262-BE7B-8F8B727913DB}" presName="bgRect" presStyleLbl="alignNode1" presStyleIdx="1" presStyleCnt="2"/>
      <dgm:spPr/>
    </dgm:pt>
    <dgm:pt modelId="{BB1D6AFB-D00B-4E9C-B64F-7B58AB94720D}" type="pres">
      <dgm:prSet presAssocID="{F2DB7D99-B1CA-481A-8A78-6A1AB208B0A3}" presName="sibTransNodeRect" presStyleLbl="alignNode1" presStyleIdx="1" presStyleCnt="2">
        <dgm:presLayoutVars>
          <dgm:chMax val="0"/>
          <dgm:bulletEnabled val="1"/>
        </dgm:presLayoutVars>
      </dgm:prSet>
      <dgm:spPr/>
    </dgm:pt>
    <dgm:pt modelId="{5DC8A887-8CF5-4278-A16D-1B75A3E69CBD}" type="pres">
      <dgm:prSet presAssocID="{4B98A43F-AE42-4262-BE7B-8F8B727913DB}" presName="nodeRect" presStyleLbl="alignNode1" presStyleIdx="1" presStyleCnt="2">
        <dgm:presLayoutVars>
          <dgm:bulletEnabled val="1"/>
        </dgm:presLayoutVars>
      </dgm:prSet>
      <dgm:spPr/>
    </dgm:pt>
  </dgm:ptLst>
  <dgm:cxnLst>
    <dgm:cxn modelId="{8BDEBA14-6BE1-4D10-B457-C0B240868083}" type="presOf" srcId="{FDF5B5CD-B7F4-47E2-9C2E-0D7E018DFBE7}" destId="{807AD596-1410-4EEC-949C-3A5B2639374F}" srcOrd="1" destOrd="0" presId="urn:microsoft.com/office/officeart/2016/7/layout/LinearBlockProcessNumbered"/>
    <dgm:cxn modelId="{0DA6998A-8447-416F-B492-2AB5B3D1664B}" type="presOf" srcId="{FDF5B5CD-B7F4-47E2-9C2E-0D7E018DFBE7}" destId="{D1A9B6C2-2DD5-4B17-8CDF-C91E8329C8DA}" srcOrd="0" destOrd="0" presId="urn:microsoft.com/office/officeart/2016/7/layout/LinearBlockProcessNumbered"/>
    <dgm:cxn modelId="{A193F691-0978-4541-995E-995644B9D0B1}" type="presOf" srcId="{4B98A43F-AE42-4262-BE7B-8F8B727913DB}" destId="{5DC8A887-8CF5-4278-A16D-1B75A3E69CBD}" srcOrd="1" destOrd="0" presId="urn:microsoft.com/office/officeart/2016/7/layout/LinearBlockProcessNumbered"/>
    <dgm:cxn modelId="{01836497-90D2-4D90-B2E4-F3F134ED4BB4}" type="presOf" srcId="{AEC1917A-EEA3-4EEF-ACF8-970591AA8CD5}" destId="{68630AE4-38B7-4E05-B56A-C1D2098621BA}" srcOrd="0" destOrd="0" presId="urn:microsoft.com/office/officeart/2016/7/layout/LinearBlockProcessNumbered"/>
    <dgm:cxn modelId="{478A23C0-DC92-4661-8E0E-9B770EE7B7C5}" type="presOf" srcId="{D269E8BB-81DC-492B-ABF1-35B63B6642A4}" destId="{49DF39A0-DA5E-4E1D-A56E-B2F418E2C1EA}" srcOrd="0" destOrd="0" presId="urn:microsoft.com/office/officeart/2016/7/layout/LinearBlockProcessNumbered"/>
    <dgm:cxn modelId="{3F4334C7-A51F-4F5C-B87B-52F4C73B4E58}" srcId="{D269E8BB-81DC-492B-ABF1-35B63B6642A4}" destId="{FDF5B5CD-B7F4-47E2-9C2E-0D7E018DFBE7}" srcOrd="0" destOrd="0" parTransId="{BC0A0E7A-2193-4A75-97F7-6F7DBDF161EF}" sibTransId="{AEC1917A-EEA3-4EEF-ACF8-970591AA8CD5}"/>
    <dgm:cxn modelId="{343B47DB-68BD-4527-A8D6-7B6B75D8CDD8}" srcId="{D269E8BB-81DC-492B-ABF1-35B63B6642A4}" destId="{4B98A43F-AE42-4262-BE7B-8F8B727913DB}" srcOrd="1" destOrd="0" parTransId="{CE62965B-2691-4D59-AC33-0F21FC857240}" sibTransId="{F2DB7D99-B1CA-481A-8A78-6A1AB208B0A3}"/>
    <dgm:cxn modelId="{2C999CF0-6C91-486F-BF82-B97E1E23C41D}" type="presOf" srcId="{F2DB7D99-B1CA-481A-8A78-6A1AB208B0A3}" destId="{BB1D6AFB-D00B-4E9C-B64F-7B58AB94720D}" srcOrd="0" destOrd="0" presId="urn:microsoft.com/office/officeart/2016/7/layout/LinearBlockProcessNumbered"/>
    <dgm:cxn modelId="{7B338EFE-6181-432C-A651-6CCA116ADA1F}" type="presOf" srcId="{4B98A43F-AE42-4262-BE7B-8F8B727913DB}" destId="{42BBCD8B-F5AA-4FAA-A735-8029EFED0F1A}" srcOrd="0" destOrd="0" presId="urn:microsoft.com/office/officeart/2016/7/layout/LinearBlockProcessNumbered"/>
    <dgm:cxn modelId="{E1EED74D-5A32-44A8-96D1-0D5D07082902}" type="presParOf" srcId="{49DF39A0-DA5E-4E1D-A56E-B2F418E2C1EA}" destId="{5BD1618C-A707-4D43-A1A1-4919D0CF4286}" srcOrd="0" destOrd="0" presId="urn:microsoft.com/office/officeart/2016/7/layout/LinearBlockProcessNumbered"/>
    <dgm:cxn modelId="{90643256-276F-42B8-AF9C-5CEFD30AB924}" type="presParOf" srcId="{5BD1618C-A707-4D43-A1A1-4919D0CF4286}" destId="{D1A9B6C2-2DD5-4B17-8CDF-C91E8329C8DA}" srcOrd="0" destOrd="0" presId="urn:microsoft.com/office/officeart/2016/7/layout/LinearBlockProcessNumbered"/>
    <dgm:cxn modelId="{56D04FBE-02CC-412D-8A2D-9264562BF1AB}" type="presParOf" srcId="{5BD1618C-A707-4D43-A1A1-4919D0CF4286}" destId="{68630AE4-38B7-4E05-B56A-C1D2098621BA}" srcOrd="1" destOrd="0" presId="urn:microsoft.com/office/officeart/2016/7/layout/LinearBlockProcessNumbered"/>
    <dgm:cxn modelId="{A5DD5F8A-85AA-4744-82C2-FBBB95BD3C90}" type="presParOf" srcId="{5BD1618C-A707-4D43-A1A1-4919D0CF4286}" destId="{807AD596-1410-4EEC-949C-3A5B2639374F}" srcOrd="2" destOrd="0" presId="urn:microsoft.com/office/officeart/2016/7/layout/LinearBlockProcessNumbered"/>
    <dgm:cxn modelId="{3674CD20-B382-44DE-9DF3-1C815B4BDDBA}" type="presParOf" srcId="{49DF39A0-DA5E-4E1D-A56E-B2F418E2C1EA}" destId="{2D40258B-146D-4082-9D0E-89200A5789B8}" srcOrd="1" destOrd="0" presId="urn:microsoft.com/office/officeart/2016/7/layout/LinearBlockProcessNumbered"/>
    <dgm:cxn modelId="{9F7BB938-197E-4558-BA71-0A73D8903FAC}" type="presParOf" srcId="{49DF39A0-DA5E-4E1D-A56E-B2F418E2C1EA}" destId="{651738E8-331E-4542-82B9-A980D7873118}" srcOrd="2" destOrd="0" presId="urn:microsoft.com/office/officeart/2016/7/layout/LinearBlockProcessNumbered"/>
    <dgm:cxn modelId="{14F90B41-A459-41B8-9020-44123714BA41}" type="presParOf" srcId="{651738E8-331E-4542-82B9-A980D7873118}" destId="{42BBCD8B-F5AA-4FAA-A735-8029EFED0F1A}" srcOrd="0" destOrd="0" presId="urn:microsoft.com/office/officeart/2016/7/layout/LinearBlockProcessNumbered"/>
    <dgm:cxn modelId="{5505E494-4FED-4346-A4D4-58CBA5A40DA5}" type="presParOf" srcId="{651738E8-331E-4542-82B9-A980D7873118}" destId="{BB1D6AFB-D00B-4E9C-B64F-7B58AB94720D}" srcOrd="1" destOrd="0" presId="urn:microsoft.com/office/officeart/2016/7/layout/LinearBlockProcessNumbered"/>
    <dgm:cxn modelId="{ED8B3478-2ED4-4084-8F56-06A1DEF6BDCD}" type="presParOf" srcId="{651738E8-331E-4542-82B9-A980D7873118}" destId="{5DC8A887-8CF5-4278-A16D-1B75A3E69CBD}"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C1E822-694D-4D62-8D96-CF4B91202198}"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68F8DAB-3A10-4141-9625-E55D6A2FEDB7}">
      <dgm:prSet/>
      <dgm:spPr/>
      <dgm:t>
        <a:bodyPr/>
        <a:lstStyle/>
        <a:p>
          <a:r>
            <a:rPr lang="en-US" b="0" i="0"/>
            <a:t>Hepatocellular injury (hepatitis):</a:t>
          </a:r>
          <a:endParaRPr lang="en-US"/>
        </a:p>
      </dgm:t>
    </dgm:pt>
    <dgm:pt modelId="{1ACF8C67-7FE8-49EE-81A1-71F2ACFAF74F}" type="parTrans" cxnId="{E7CED6DE-ADE8-4B70-94C5-04C5EFBBE210}">
      <dgm:prSet/>
      <dgm:spPr/>
      <dgm:t>
        <a:bodyPr/>
        <a:lstStyle/>
        <a:p>
          <a:endParaRPr lang="en-US"/>
        </a:p>
      </dgm:t>
    </dgm:pt>
    <dgm:pt modelId="{3CE1B4D3-70B1-4B49-9D36-6A9E1865DE9F}" type="sibTrans" cxnId="{E7CED6DE-ADE8-4B70-94C5-04C5EFBBE210}">
      <dgm:prSet/>
      <dgm:spPr/>
      <dgm:t>
        <a:bodyPr/>
        <a:lstStyle/>
        <a:p>
          <a:endParaRPr lang="en-US"/>
        </a:p>
      </dgm:t>
    </dgm:pt>
    <dgm:pt modelId="{010BE961-3A4C-42FB-9215-0303D0E30E0D}">
      <dgm:prSet/>
      <dgm:spPr/>
      <dgm:t>
        <a:bodyPr/>
        <a:lstStyle/>
        <a:p>
          <a:r>
            <a:rPr lang="en-US" b="0" i="0" dirty="0"/>
            <a:t>Disproportionate elevation in the serum aminotransferases compared with the alkaline phosphatase</a:t>
          </a:r>
          <a:endParaRPr lang="en-US" dirty="0"/>
        </a:p>
      </dgm:t>
    </dgm:pt>
    <dgm:pt modelId="{A6E752D3-BFCF-46A3-8ABC-0759EC55305A}" type="parTrans" cxnId="{BB9D94E4-A071-4499-9C61-9733669541BB}">
      <dgm:prSet/>
      <dgm:spPr/>
      <dgm:t>
        <a:bodyPr/>
        <a:lstStyle/>
        <a:p>
          <a:endParaRPr lang="en-US"/>
        </a:p>
      </dgm:t>
    </dgm:pt>
    <dgm:pt modelId="{73A97E37-03AD-4144-A51D-9258A6AD3686}" type="sibTrans" cxnId="{BB9D94E4-A071-4499-9C61-9733669541BB}">
      <dgm:prSet/>
      <dgm:spPr/>
      <dgm:t>
        <a:bodyPr/>
        <a:lstStyle/>
        <a:p>
          <a:endParaRPr lang="en-US"/>
        </a:p>
      </dgm:t>
    </dgm:pt>
    <dgm:pt modelId="{5A4D1182-96F3-47E3-A270-9EB036960275}">
      <dgm:prSet/>
      <dgm:spPr/>
      <dgm:t>
        <a:bodyPr/>
        <a:lstStyle/>
        <a:p>
          <a:r>
            <a:rPr lang="en-US" b="0" i="0"/>
            <a:t>Serum bilirubin may be elevated</a:t>
          </a:r>
          <a:endParaRPr lang="en-US"/>
        </a:p>
      </dgm:t>
    </dgm:pt>
    <dgm:pt modelId="{38E920A8-A3D9-40D4-922F-9D7D73D6A296}" type="parTrans" cxnId="{5A13684E-3471-4949-A9C4-A7D9599B2131}">
      <dgm:prSet/>
      <dgm:spPr/>
      <dgm:t>
        <a:bodyPr/>
        <a:lstStyle/>
        <a:p>
          <a:endParaRPr lang="en-US"/>
        </a:p>
      </dgm:t>
    </dgm:pt>
    <dgm:pt modelId="{1B12B8D5-053E-4F7A-83DF-368EB76947D6}" type="sibTrans" cxnId="{5A13684E-3471-4949-A9C4-A7D9599B2131}">
      <dgm:prSet/>
      <dgm:spPr/>
      <dgm:t>
        <a:bodyPr/>
        <a:lstStyle/>
        <a:p>
          <a:endParaRPr lang="en-US"/>
        </a:p>
      </dgm:t>
    </dgm:pt>
    <dgm:pt modelId="{B1D920D0-ED02-4280-A0C9-0FE9A4DC3B9C}">
      <dgm:prSet/>
      <dgm:spPr/>
      <dgm:t>
        <a:bodyPr/>
        <a:lstStyle/>
        <a:p>
          <a:r>
            <a:rPr lang="en-US" b="0" i="0" dirty="0"/>
            <a:t>Other tests like PT/INR be abnormal</a:t>
          </a:r>
          <a:endParaRPr lang="en-US" dirty="0"/>
        </a:p>
      </dgm:t>
    </dgm:pt>
    <dgm:pt modelId="{1D339FC1-A774-4DB9-BBD5-94279E2AFD83}" type="parTrans" cxnId="{5FA07987-E5E3-4038-BAA4-CC711FFDDB45}">
      <dgm:prSet/>
      <dgm:spPr/>
      <dgm:t>
        <a:bodyPr/>
        <a:lstStyle/>
        <a:p>
          <a:endParaRPr lang="en-US"/>
        </a:p>
      </dgm:t>
    </dgm:pt>
    <dgm:pt modelId="{CB43333A-3CC6-48AB-96B6-51130D827203}" type="sibTrans" cxnId="{5FA07987-E5E3-4038-BAA4-CC711FFDDB45}">
      <dgm:prSet/>
      <dgm:spPr/>
      <dgm:t>
        <a:bodyPr/>
        <a:lstStyle/>
        <a:p>
          <a:endParaRPr lang="en-US"/>
        </a:p>
      </dgm:t>
    </dgm:pt>
    <dgm:pt modelId="{B2FFF35F-0D25-4104-AFDF-61726E82C960}">
      <dgm:prSet/>
      <dgm:spPr/>
      <dgm:t>
        <a:bodyPr/>
        <a:lstStyle/>
        <a:p>
          <a:r>
            <a:rPr lang="en-US" b="0" i="0"/>
            <a:t>Cholestatic injury (cholestasis):</a:t>
          </a:r>
          <a:endParaRPr lang="en-US"/>
        </a:p>
      </dgm:t>
    </dgm:pt>
    <dgm:pt modelId="{9DDA3C2E-6D35-4352-A296-CA4CE4B54B80}" type="parTrans" cxnId="{776CB2C7-83DB-41C2-9015-C7139E73BE3E}">
      <dgm:prSet/>
      <dgm:spPr/>
      <dgm:t>
        <a:bodyPr/>
        <a:lstStyle/>
        <a:p>
          <a:endParaRPr lang="en-US"/>
        </a:p>
      </dgm:t>
    </dgm:pt>
    <dgm:pt modelId="{3FF85E29-0417-4EB1-BB79-8E162A05519E}" type="sibTrans" cxnId="{776CB2C7-83DB-41C2-9015-C7139E73BE3E}">
      <dgm:prSet/>
      <dgm:spPr/>
      <dgm:t>
        <a:bodyPr/>
        <a:lstStyle/>
        <a:p>
          <a:endParaRPr lang="en-US"/>
        </a:p>
      </dgm:t>
    </dgm:pt>
    <dgm:pt modelId="{2EEEE538-F530-480E-9F9C-F72A6390CB0D}">
      <dgm:prSet/>
      <dgm:spPr/>
      <dgm:t>
        <a:bodyPr/>
        <a:lstStyle/>
        <a:p>
          <a:r>
            <a:rPr lang="en-US" b="0" i="0"/>
            <a:t>Disproportionate elevation in the alkaline phosphatase compared with the serum aminotransferases</a:t>
          </a:r>
          <a:endParaRPr lang="en-US"/>
        </a:p>
      </dgm:t>
    </dgm:pt>
    <dgm:pt modelId="{F46FFADA-F80C-45CD-91AA-2C4030FBB3C5}" type="parTrans" cxnId="{05D139AD-84B7-4D83-8E8D-77AD83F48A44}">
      <dgm:prSet/>
      <dgm:spPr/>
      <dgm:t>
        <a:bodyPr/>
        <a:lstStyle/>
        <a:p>
          <a:endParaRPr lang="en-US"/>
        </a:p>
      </dgm:t>
    </dgm:pt>
    <dgm:pt modelId="{465D07F6-6582-43D0-BE96-88296698A58E}" type="sibTrans" cxnId="{05D139AD-84B7-4D83-8E8D-77AD83F48A44}">
      <dgm:prSet/>
      <dgm:spPr/>
      <dgm:t>
        <a:bodyPr/>
        <a:lstStyle/>
        <a:p>
          <a:endParaRPr lang="en-US"/>
        </a:p>
      </dgm:t>
    </dgm:pt>
    <dgm:pt modelId="{EBE08E4F-0286-4674-BB54-37F45FC108BB}">
      <dgm:prSet/>
      <dgm:spPr/>
      <dgm:t>
        <a:bodyPr/>
        <a:lstStyle/>
        <a:p>
          <a:r>
            <a:rPr lang="en-US" b="0" i="0"/>
            <a:t>Serum bilirubin may be elevated, at times to very high levels</a:t>
          </a:r>
          <a:endParaRPr lang="en-US"/>
        </a:p>
      </dgm:t>
    </dgm:pt>
    <dgm:pt modelId="{163E16EE-92F4-4284-9E4C-7DB0D389EB68}" type="parTrans" cxnId="{2673DE5E-4764-41BB-8DCE-3C2ACF96895A}">
      <dgm:prSet/>
      <dgm:spPr/>
      <dgm:t>
        <a:bodyPr/>
        <a:lstStyle/>
        <a:p>
          <a:endParaRPr lang="en-US"/>
        </a:p>
      </dgm:t>
    </dgm:pt>
    <dgm:pt modelId="{DFFC3CBF-99A0-4521-A08D-3D67C83E7C2E}" type="sibTrans" cxnId="{2673DE5E-4764-41BB-8DCE-3C2ACF96895A}">
      <dgm:prSet/>
      <dgm:spPr/>
      <dgm:t>
        <a:bodyPr/>
        <a:lstStyle/>
        <a:p>
          <a:endParaRPr lang="en-US"/>
        </a:p>
      </dgm:t>
    </dgm:pt>
    <dgm:pt modelId="{E07FAF0C-0FA8-4815-B589-E1ACA65C8A4F}">
      <dgm:prSet/>
      <dgm:spPr/>
      <dgm:t>
        <a:bodyPr/>
        <a:lstStyle/>
        <a:p>
          <a:r>
            <a:rPr lang="en-US" b="0" i="0" dirty="0"/>
            <a:t>Other tests like PT/INR be abnormal</a:t>
          </a:r>
          <a:endParaRPr lang="en-US" dirty="0"/>
        </a:p>
      </dgm:t>
    </dgm:pt>
    <dgm:pt modelId="{6E710A9B-6FBA-412A-8CC2-35EF2EE8DF8E}" type="parTrans" cxnId="{A0EC9B05-A17A-4441-B8BA-446823DE76CB}">
      <dgm:prSet/>
      <dgm:spPr/>
      <dgm:t>
        <a:bodyPr/>
        <a:lstStyle/>
        <a:p>
          <a:endParaRPr lang="en-US"/>
        </a:p>
      </dgm:t>
    </dgm:pt>
    <dgm:pt modelId="{402C800B-EDC8-4EAC-A251-B35F3EB8CAC5}" type="sibTrans" cxnId="{A0EC9B05-A17A-4441-B8BA-446823DE76CB}">
      <dgm:prSet/>
      <dgm:spPr/>
      <dgm:t>
        <a:bodyPr/>
        <a:lstStyle/>
        <a:p>
          <a:endParaRPr lang="en-US"/>
        </a:p>
      </dgm:t>
    </dgm:pt>
    <dgm:pt modelId="{352143B4-BBD5-4BCB-B6F0-51146A3BA467}" type="pres">
      <dgm:prSet presAssocID="{96C1E822-694D-4D62-8D96-CF4B91202198}" presName="linear" presStyleCnt="0">
        <dgm:presLayoutVars>
          <dgm:dir/>
          <dgm:animLvl val="lvl"/>
          <dgm:resizeHandles val="exact"/>
        </dgm:presLayoutVars>
      </dgm:prSet>
      <dgm:spPr/>
    </dgm:pt>
    <dgm:pt modelId="{9DBD7F79-2233-476C-853C-F06E1D70E188}" type="pres">
      <dgm:prSet presAssocID="{A68F8DAB-3A10-4141-9625-E55D6A2FEDB7}" presName="parentLin" presStyleCnt="0"/>
      <dgm:spPr/>
    </dgm:pt>
    <dgm:pt modelId="{D50821B6-3058-48AC-8D81-D79E420D9C2A}" type="pres">
      <dgm:prSet presAssocID="{A68F8DAB-3A10-4141-9625-E55D6A2FEDB7}" presName="parentLeftMargin" presStyleLbl="node1" presStyleIdx="0" presStyleCnt="2"/>
      <dgm:spPr/>
    </dgm:pt>
    <dgm:pt modelId="{42D300D9-9FF4-46CA-9E89-A6223C0DED1A}" type="pres">
      <dgm:prSet presAssocID="{A68F8DAB-3A10-4141-9625-E55D6A2FEDB7}" presName="parentText" presStyleLbl="node1" presStyleIdx="0" presStyleCnt="2">
        <dgm:presLayoutVars>
          <dgm:chMax val="0"/>
          <dgm:bulletEnabled val="1"/>
        </dgm:presLayoutVars>
      </dgm:prSet>
      <dgm:spPr/>
    </dgm:pt>
    <dgm:pt modelId="{DD77A925-1A86-49F7-9A45-58D221727E1B}" type="pres">
      <dgm:prSet presAssocID="{A68F8DAB-3A10-4141-9625-E55D6A2FEDB7}" presName="negativeSpace" presStyleCnt="0"/>
      <dgm:spPr/>
    </dgm:pt>
    <dgm:pt modelId="{7725C23A-AAF7-4FCA-AEBC-5D99328E8D19}" type="pres">
      <dgm:prSet presAssocID="{A68F8DAB-3A10-4141-9625-E55D6A2FEDB7}" presName="childText" presStyleLbl="conFgAcc1" presStyleIdx="0" presStyleCnt="2">
        <dgm:presLayoutVars>
          <dgm:bulletEnabled val="1"/>
        </dgm:presLayoutVars>
      </dgm:prSet>
      <dgm:spPr/>
    </dgm:pt>
    <dgm:pt modelId="{6D62711A-4C08-478A-8FA6-D15300EB0C79}" type="pres">
      <dgm:prSet presAssocID="{3CE1B4D3-70B1-4B49-9D36-6A9E1865DE9F}" presName="spaceBetweenRectangles" presStyleCnt="0"/>
      <dgm:spPr/>
    </dgm:pt>
    <dgm:pt modelId="{CEFE2F69-9723-49D8-95BD-43EB2F28D3F1}" type="pres">
      <dgm:prSet presAssocID="{B2FFF35F-0D25-4104-AFDF-61726E82C960}" presName="parentLin" presStyleCnt="0"/>
      <dgm:spPr/>
    </dgm:pt>
    <dgm:pt modelId="{40D19D40-29D3-4A60-9DCF-0E0F8F61B30C}" type="pres">
      <dgm:prSet presAssocID="{B2FFF35F-0D25-4104-AFDF-61726E82C960}" presName="parentLeftMargin" presStyleLbl="node1" presStyleIdx="0" presStyleCnt="2"/>
      <dgm:spPr/>
    </dgm:pt>
    <dgm:pt modelId="{17A4056C-BDEB-4262-96A8-D7A7C2DA90F2}" type="pres">
      <dgm:prSet presAssocID="{B2FFF35F-0D25-4104-AFDF-61726E82C960}" presName="parentText" presStyleLbl="node1" presStyleIdx="1" presStyleCnt="2">
        <dgm:presLayoutVars>
          <dgm:chMax val="0"/>
          <dgm:bulletEnabled val="1"/>
        </dgm:presLayoutVars>
      </dgm:prSet>
      <dgm:spPr/>
    </dgm:pt>
    <dgm:pt modelId="{D03861C3-62EA-48AD-9E0D-5BF39761899E}" type="pres">
      <dgm:prSet presAssocID="{B2FFF35F-0D25-4104-AFDF-61726E82C960}" presName="negativeSpace" presStyleCnt="0"/>
      <dgm:spPr/>
    </dgm:pt>
    <dgm:pt modelId="{64F64DD1-DB80-451F-AFA4-212A4A5E8AF1}" type="pres">
      <dgm:prSet presAssocID="{B2FFF35F-0D25-4104-AFDF-61726E82C960}" presName="childText" presStyleLbl="conFgAcc1" presStyleIdx="1" presStyleCnt="2">
        <dgm:presLayoutVars>
          <dgm:bulletEnabled val="1"/>
        </dgm:presLayoutVars>
      </dgm:prSet>
      <dgm:spPr/>
    </dgm:pt>
  </dgm:ptLst>
  <dgm:cxnLst>
    <dgm:cxn modelId="{A0EC9B05-A17A-4441-B8BA-446823DE76CB}" srcId="{B2FFF35F-0D25-4104-AFDF-61726E82C960}" destId="{E07FAF0C-0FA8-4815-B589-E1ACA65C8A4F}" srcOrd="2" destOrd="0" parTransId="{6E710A9B-6FBA-412A-8CC2-35EF2EE8DF8E}" sibTransId="{402C800B-EDC8-4EAC-A251-B35F3EB8CAC5}"/>
    <dgm:cxn modelId="{70323C30-EA82-4D12-9A0D-83698FE1CFFA}" type="presOf" srcId="{B2FFF35F-0D25-4104-AFDF-61726E82C960}" destId="{40D19D40-29D3-4A60-9DCF-0E0F8F61B30C}" srcOrd="0" destOrd="0" presId="urn:microsoft.com/office/officeart/2005/8/layout/list1"/>
    <dgm:cxn modelId="{A4FC263F-6539-494B-B33E-F62600B3403C}" type="presOf" srcId="{5A4D1182-96F3-47E3-A270-9EB036960275}" destId="{7725C23A-AAF7-4FCA-AEBC-5D99328E8D19}" srcOrd="0" destOrd="1" presId="urn:microsoft.com/office/officeart/2005/8/layout/list1"/>
    <dgm:cxn modelId="{2673DE5E-4764-41BB-8DCE-3C2ACF96895A}" srcId="{B2FFF35F-0D25-4104-AFDF-61726E82C960}" destId="{EBE08E4F-0286-4674-BB54-37F45FC108BB}" srcOrd="1" destOrd="0" parTransId="{163E16EE-92F4-4284-9E4C-7DB0D389EB68}" sibTransId="{DFFC3CBF-99A0-4521-A08D-3D67C83E7C2E}"/>
    <dgm:cxn modelId="{A1B33549-FF11-4C98-944B-0F47425D0919}" type="presOf" srcId="{96C1E822-694D-4D62-8D96-CF4B91202198}" destId="{352143B4-BBD5-4BCB-B6F0-51146A3BA467}" srcOrd="0" destOrd="0" presId="urn:microsoft.com/office/officeart/2005/8/layout/list1"/>
    <dgm:cxn modelId="{E0CF454B-0CB9-4EA2-A189-98E73AF53DFD}" type="presOf" srcId="{A68F8DAB-3A10-4141-9625-E55D6A2FEDB7}" destId="{42D300D9-9FF4-46CA-9E89-A6223C0DED1A}" srcOrd="1" destOrd="0" presId="urn:microsoft.com/office/officeart/2005/8/layout/list1"/>
    <dgm:cxn modelId="{5A13684E-3471-4949-A9C4-A7D9599B2131}" srcId="{A68F8DAB-3A10-4141-9625-E55D6A2FEDB7}" destId="{5A4D1182-96F3-47E3-A270-9EB036960275}" srcOrd="1" destOrd="0" parTransId="{38E920A8-A3D9-40D4-922F-9D7D73D6A296}" sibTransId="{1B12B8D5-053E-4F7A-83DF-368EB76947D6}"/>
    <dgm:cxn modelId="{18493681-DF13-4433-B3F4-616604ADDDE0}" type="presOf" srcId="{B1D920D0-ED02-4280-A0C9-0FE9A4DC3B9C}" destId="{7725C23A-AAF7-4FCA-AEBC-5D99328E8D19}" srcOrd="0" destOrd="2" presId="urn:microsoft.com/office/officeart/2005/8/layout/list1"/>
    <dgm:cxn modelId="{5FA07987-E5E3-4038-BAA4-CC711FFDDB45}" srcId="{A68F8DAB-3A10-4141-9625-E55D6A2FEDB7}" destId="{B1D920D0-ED02-4280-A0C9-0FE9A4DC3B9C}" srcOrd="2" destOrd="0" parTransId="{1D339FC1-A774-4DB9-BBD5-94279E2AFD83}" sibTransId="{CB43333A-3CC6-48AB-96B6-51130D827203}"/>
    <dgm:cxn modelId="{736DBA9A-DA09-4FBC-AE2F-DAD53093FA8F}" type="presOf" srcId="{B2FFF35F-0D25-4104-AFDF-61726E82C960}" destId="{17A4056C-BDEB-4262-96A8-D7A7C2DA90F2}" srcOrd="1" destOrd="0" presId="urn:microsoft.com/office/officeart/2005/8/layout/list1"/>
    <dgm:cxn modelId="{19E70F9C-B133-4FB9-85E7-7124A90C208B}" type="presOf" srcId="{EBE08E4F-0286-4674-BB54-37F45FC108BB}" destId="{64F64DD1-DB80-451F-AFA4-212A4A5E8AF1}" srcOrd="0" destOrd="1" presId="urn:microsoft.com/office/officeart/2005/8/layout/list1"/>
    <dgm:cxn modelId="{05D139AD-84B7-4D83-8E8D-77AD83F48A44}" srcId="{B2FFF35F-0D25-4104-AFDF-61726E82C960}" destId="{2EEEE538-F530-480E-9F9C-F72A6390CB0D}" srcOrd="0" destOrd="0" parTransId="{F46FFADA-F80C-45CD-91AA-2C4030FBB3C5}" sibTransId="{465D07F6-6582-43D0-BE96-88296698A58E}"/>
    <dgm:cxn modelId="{9A13EBB2-4E15-444A-A97D-873E2B12C0CB}" type="presOf" srcId="{E07FAF0C-0FA8-4815-B589-E1ACA65C8A4F}" destId="{64F64DD1-DB80-451F-AFA4-212A4A5E8AF1}" srcOrd="0" destOrd="2" presId="urn:microsoft.com/office/officeart/2005/8/layout/list1"/>
    <dgm:cxn modelId="{23C217C1-855B-4CA1-8E44-53137B19F4EA}" type="presOf" srcId="{010BE961-3A4C-42FB-9215-0303D0E30E0D}" destId="{7725C23A-AAF7-4FCA-AEBC-5D99328E8D19}" srcOrd="0" destOrd="0" presId="urn:microsoft.com/office/officeart/2005/8/layout/list1"/>
    <dgm:cxn modelId="{776CB2C7-83DB-41C2-9015-C7139E73BE3E}" srcId="{96C1E822-694D-4D62-8D96-CF4B91202198}" destId="{B2FFF35F-0D25-4104-AFDF-61726E82C960}" srcOrd="1" destOrd="0" parTransId="{9DDA3C2E-6D35-4352-A296-CA4CE4B54B80}" sibTransId="{3FF85E29-0417-4EB1-BB79-8E162A05519E}"/>
    <dgm:cxn modelId="{85F698DB-32D9-4D5B-8407-3E0BE54C6D6F}" type="presOf" srcId="{A68F8DAB-3A10-4141-9625-E55D6A2FEDB7}" destId="{D50821B6-3058-48AC-8D81-D79E420D9C2A}" srcOrd="0" destOrd="0" presId="urn:microsoft.com/office/officeart/2005/8/layout/list1"/>
    <dgm:cxn modelId="{E7CED6DE-ADE8-4B70-94C5-04C5EFBBE210}" srcId="{96C1E822-694D-4D62-8D96-CF4B91202198}" destId="{A68F8DAB-3A10-4141-9625-E55D6A2FEDB7}" srcOrd="0" destOrd="0" parTransId="{1ACF8C67-7FE8-49EE-81A1-71F2ACFAF74F}" sibTransId="{3CE1B4D3-70B1-4B49-9D36-6A9E1865DE9F}"/>
    <dgm:cxn modelId="{BB9D94E4-A071-4499-9C61-9733669541BB}" srcId="{A68F8DAB-3A10-4141-9625-E55D6A2FEDB7}" destId="{010BE961-3A4C-42FB-9215-0303D0E30E0D}" srcOrd="0" destOrd="0" parTransId="{A6E752D3-BFCF-46A3-8ABC-0759EC55305A}" sibTransId="{73A97E37-03AD-4144-A51D-9258A6AD3686}"/>
    <dgm:cxn modelId="{125D39F0-1F35-4C8C-8AA8-E3939CD91BEE}" type="presOf" srcId="{2EEEE538-F530-480E-9F9C-F72A6390CB0D}" destId="{64F64DD1-DB80-451F-AFA4-212A4A5E8AF1}" srcOrd="0" destOrd="0" presId="urn:microsoft.com/office/officeart/2005/8/layout/list1"/>
    <dgm:cxn modelId="{41852E58-C2F6-46FD-AE05-1DDB77D8343D}" type="presParOf" srcId="{352143B4-BBD5-4BCB-B6F0-51146A3BA467}" destId="{9DBD7F79-2233-476C-853C-F06E1D70E188}" srcOrd="0" destOrd="0" presId="urn:microsoft.com/office/officeart/2005/8/layout/list1"/>
    <dgm:cxn modelId="{9FA632AD-E26E-44CE-A496-9CC5895C07E1}" type="presParOf" srcId="{9DBD7F79-2233-476C-853C-F06E1D70E188}" destId="{D50821B6-3058-48AC-8D81-D79E420D9C2A}" srcOrd="0" destOrd="0" presId="urn:microsoft.com/office/officeart/2005/8/layout/list1"/>
    <dgm:cxn modelId="{8616BD97-6031-4710-9049-E379AF244698}" type="presParOf" srcId="{9DBD7F79-2233-476C-853C-F06E1D70E188}" destId="{42D300D9-9FF4-46CA-9E89-A6223C0DED1A}" srcOrd="1" destOrd="0" presId="urn:microsoft.com/office/officeart/2005/8/layout/list1"/>
    <dgm:cxn modelId="{7124BE44-CE7C-4F8C-8A26-5E3C8FD1FBD9}" type="presParOf" srcId="{352143B4-BBD5-4BCB-B6F0-51146A3BA467}" destId="{DD77A925-1A86-49F7-9A45-58D221727E1B}" srcOrd="1" destOrd="0" presId="urn:microsoft.com/office/officeart/2005/8/layout/list1"/>
    <dgm:cxn modelId="{C42367E5-3D02-4557-9A91-A1CA1AC6596F}" type="presParOf" srcId="{352143B4-BBD5-4BCB-B6F0-51146A3BA467}" destId="{7725C23A-AAF7-4FCA-AEBC-5D99328E8D19}" srcOrd="2" destOrd="0" presId="urn:microsoft.com/office/officeart/2005/8/layout/list1"/>
    <dgm:cxn modelId="{61BD2899-25D1-4E2A-9846-1535EF991FB5}" type="presParOf" srcId="{352143B4-BBD5-4BCB-B6F0-51146A3BA467}" destId="{6D62711A-4C08-478A-8FA6-D15300EB0C79}" srcOrd="3" destOrd="0" presId="urn:microsoft.com/office/officeart/2005/8/layout/list1"/>
    <dgm:cxn modelId="{A203C4C6-AAB5-4F9E-982D-97074C2C62A8}" type="presParOf" srcId="{352143B4-BBD5-4BCB-B6F0-51146A3BA467}" destId="{CEFE2F69-9723-49D8-95BD-43EB2F28D3F1}" srcOrd="4" destOrd="0" presId="urn:microsoft.com/office/officeart/2005/8/layout/list1"/>
    <dgm:cxn modelId="{333F2BBD-BA66-43EE-9946-D4C2A2049D4F}" type="presParOf" srcId="{CEFE2F69-9723-49D8-95BD-43EB2F28D3F1}" destId="{40D19D40-29D3-4A60-9DCF-0E0F8F61B30C}" srcOrd="0" destOrd="0" presId="urn:microsoft.com/office/officeart/2005/8/layout/list1"/>
    <dgm:cxn modelId="{10CA1C41-14F6-42AF-A386-6D55DC38F427}" type="presParOf" srcId="{CEFE2F69-9723-49D8-95BD-43EB2F28D3F1}" destId="{17A4056C-BDEB-4262-96A8-D7A7C2DA90F2}" srcOrd="1" destOrd="0" presId="urn:microsoft.com/office/officeart/2005/8/layout/list1"/>
    <dgm:cxn modelId="{FC053EBB-F86C-4D18-83B0-782706741EB9}" type="presParOf" srcId="{352143B4-BBD5-4BCB-B6F0-51146A3BA467}" destId="{D03861C3-62EA-48AD-9E0D-5BF39761899E}" srcOrd="5" destOrd="0" presId="urn:microsoft.com/office/officeart/2005/8/layout/list1"/>
    <dgm:cxn modelId="{47053956-F98F-4E5A-A421-B6A4E1C86377}" type="presParOf" srcId="{352143B4-BBD5-4BCB-B6F0-51146A3BA467}" destId="{64F64DD1-DB80-451F-AFA4-212A4A5E8AF1}"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4A5188-899B-4717-A98D-7B24D72C41E3}"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70CEA55F-6383-4B4C-9593-059CE617188D}">
      <dgm:prSet phldrT="[Text]"/>
      <dgm:spPr/>
      <dgm:t>
        <a:bodyPr/>
        <a:lstStyle/>
        <a:p>
          <a:r>
            <a:rPr lang="en-US" b="0" i="0" dirty="0">
              <a:latin typeface="DM Sans" pitchFamily="2" charset="0"/>
            </a:rPr>
            <a:t>Patients with clinically significant DILI have at least one of the following:</a:t>
          </a:r>
          <a:endParaRPr lang="en-US" dirty="0"/>
        </a:p>
      </dgm:t>
    </dgm:pt>
    <dgm:pt modelId="{CA0CFB5D-4CE3-4826-94F7-C54E5D5701E4}" type="parTrans" cxnId="{8D3A65C3-E999-4F1E-8AC0-2AFBC05B3061}">
      <dgm:prSet/>
      <dgm:spPr/>
      <dgm:t>
        <a:bodyPr/>
        <a:lstStyle/>
        <a:p>
          <a:endParaRPr lang="en-US"/>
        </a:p>
      </dgm:t>
    </dgm:pt>
    <dgm:pt modelId="{E3CA8709-3B31-49D7-B99E-64F8BDC3CF47}" type="sibTrans" cxnId="{8D3A65C3-E999-4F1E-8AC0-2AFBC05B3061}">
      <dgm:prSet/>
      <dgm:spPr/>
      <dgm:t>
        <a:bodyPr/>
        <a:lstStyle/>
        <a:p>
          <a:endParaRPr lang="en-US"/>
        </a:p>
      </dgm:t>
    </dgm:pt>
    <dgm:pt modelId="{E28172F3-F87F-4A55-B3BC-E0B4C1DC319B}">
      <dgm:prSet/>
      <dgm:spPr/>
      <dgm:t>
        <a:bodyPr/>
        <a:lstStyle/>
        <a:p>
          <a:r>
            <a:rPr lang="en-US" b="0" i="0" dirty="0"/>
            <a:t>AST or ALT &gt; 5 times upper limit of normal (ULN) or ALP &gt; 2 times ULN on two separate occasions</a:t>
          </a:r>
          <a:endParaRPr lang="en-US" dirty="0"/>
        </a:p>
      </dgm:t>
    </dgm:pt>
    <dgm:pt modelId="{16C4AF95-5441-4675-81F1-2BF934F8B383}" type="parTrans" cxnId="{6D7843B9-5A79-468A-96CE-D39812A44A6F}">
      <dgm:prSet/>
      <dgm:spPr/>
      <dgm:t>
        <a:bodyPr/>
        <a:lstStyle/>
        <a:p>
          <a:endParaRPr lang="en-US"/>
        </a:p>
      </dgm:t>
    </dgm:pt>
    <dgm:pt modelId="{9AAA4C61-3FC2-4A84-93E2-CD9AC60B76E5}" type="sibTrans" cxnId="{6D7843B9-5A79-468A-96CE-D39812A44A6F}">
      <dgm:prSet/>
      <dgm:spPr/>
      <dgm:t>
        <a:bodyPr/>
        <a:lstStyle/>
        <a:p>
          <a:endParaRPr lang="en-US"/>
        </a:p>
      </dgm:t>
    </dgm:pt>
    <dgm:pt modelId="{A231C299-5E5E-44AD-A191-22022FA8CD21}">
      <dgm:prSet phldrT="[Text]"/>
      <dgm:spPr/>
      <dgm:t>
        <a:bodyPr/>
        <a:lstStyle/>
        <a:p>
          <a:r>
            <a:rPr lang="en-US" b="0" i="0"/>
            <a:t>Total serum bilirubin &gt;2.5 mg/dL with elevated AST, ALT, or ALP</a:t>
          </a:r>
          <a:endParaRPr lang="en-US" dirty="0"/>
        </a:p>
      </dgm:t>
    </dgm:pt>
    <dgm:pt modelId="{2C1B153F-E2C6-48C3-9885-C9BE0BF5C42F}" type="parTrans" cxnId="{DA3B094F-42CB-40B9-8A74-4E81831AFB6B}">
      <dgm:prSet/>
      <dgm:spPr/>
      <dgm:t>
        <a:bodyPr/>
        <a:lstStyle/>
        <a:p>
          <a:endParaRPr lang="en-US"/>
        </a:p>
      </dgm:t>
    </dgm:pt>
    <dgm:pt modelId="{09886AF0-ED7B-4F35-B34B-FC20AECF021F}" type="sibTrans" cxnId="{DA3B094F-42CB-40B9-8A74-4E81831AFB6B}">
      <dgm:prSet/>
      <dgm:spPr/>
      <dgm:t>
        <a:bodyPr/>
        <a:lstStyle/>
        <a:p>
          <a:endParaRPr lang="en-US"/>
        </a:p>
      </dgm:t>
    </dgm:pt>
    <dgm:pt modelId="{899EF909-5B12-4DE3-843D-628003D9E0FD}">
      <dgm:prSet phldrT="[Text]"/>
      <dgm:spPr/>
      <dgm:t>
        <a:bodyPr/>
        <a:lstStyle/>
        <a:p>
          <a:r>
            <a:rPr lang="en-US" b="0" i="0" dirty="0"/>
            <a:t>INR &gt; 1.5 with elevated AST, ALT, or ALP</a:t>
          </a:r>
          <a:endParaRPr lang="en-US" dirty="0"/>
        </a:p>
      </dgm:t>
    </dgm:pt>
    <dgm:pt modelId="{C4F4B888-B304-4A3C-8E25-BD0377B5240C}" type="parTrans" cxnId="{631466C9-D587-44D3-8C9E-15E5C9928BCE}">
      <dgm:prSet/>
      <dgm:spPr/>
      <dgm:t>
        <a:bodyPr/>
        <a:lstStyle/>
        <a:p>
          <a:endParaRPr lang="en-US"/>
        </a:p>
      </dgm:t>
    </dgm:pt>
    <dgm:pt modelId="{85BA1165-A460-4E30-85D3-8E371A2B2BCF}" type="sibTrans" cxnId="{631466C9-D587-44D3-8C9E-15E5C9928BCE}">
      <dgm:prSet/>
      <dgm:spPr/>
      <dgm:t>
        <a:bodyPr/>
        <a:lstStyle/>
        <a:p>
          <a:endParaRPr lang="en-US"/>
        </a:p>
      </dgm:t>
    </dgm:pt>
    <dgm:pt modelId="{0CF52EF6-5DBB-4572-A43A-F4EA83BD5765}" type="pres">
      <dgm:prSet presAssocID="{DA4A5188-899B-4717-A98D-7B24D72C41E3}" presName="hierChild1" presStyleCnt="0">
        <dgm:presLayoutVars>
          <dgm:orgChart val="1"/>
          <dgm:chPref val="1"/>
          <dgm:dir/>
          <dgm:animOne val="branch"/>
          <dgm:animLvl val="lvl"/>
          <dgm:resizeHandles/>
        </dgm:presLayoutVars>
      </dgm:prSet>
      <dgm:spPr/>
    </dgm:pt>
    <dgm:pt modelId="{6F3DEF6F-B9B2-4B2F-9781-6BD2F5E92048}" type="pres">
      <dgm:prSet presAssocID="{70CEA55F-6383-4B4C-9593-059CE617188D}" presName="hierRoot1" presStyleCnt="0">
        <dgm:presLayoutVars>
          <dgm:hierBranch val="init"/>
        </dgm:presLayoutVars>
      </dgm:prSet>
      <dgm:spPr/>
    </dgm:pt>
    <dgm:pt modelId="{14058825-F1F1-4AD9-B82A-4317D12DD768}" type="pres">
      <dgm:prSet presAssocID="{70CEA55F-6383-4B4C-9593-059CE617188D}" presName="rootComposite1" presStyleCnt="0"/>
      <dgm:spPr/>
    </dgm:pt>
    <dgm:pt modelId="{8648EC20-CBFD-4A54-A410-A85D63174707}" type="pres">
      <dgm:prSet presAssocID="{70CEA55F-6383-4B4C-9593-059CE617188D}" presName="rootText1" presStyleLbl="node0" presStyleIdx="0" presStyleCnt="1">
        <dgm:presLayoutVars>
          <dgm:chPref val="3"/>
        </dgm:presLayoutVars>
      </dgm:prSet>
      <dgm:spPr/>
    </dgm:pt>
    <dgm:pt modelId="{77B0242A-33F9-4E1A-9AC2-21D324216DA7}" type="pres">
      <dgm:prSet presAssocID="{70CEA55F-6383-4B4C-9593-059CE617188D}" presName="rootConnector1" presStyleLbl="node1" presStyleIdx="0" presStyleCnt="0"/>
      <dgm:spPr/>
    </dgm:pt>
    <dgm:pt modelId="{008C31E8-04BE-4179-9E5F-2130465D3775}" type="pres">
      <dgm:prSet presAssocID="{70CEA55F-6383-4B4C-9593-059CE617188D}" presName="hierChild2" presStyleCnt="0"/>
      <dgm:spPr/>
    </dgm:pt>
    <dgm:pt modelId="{321E1C3D-8223-4F15-91A9-97E4F6D9A78F}" type="pres">
      <dgm:prSet presAssocID="{16C4AF95-5441-4675-81F1-2BF934F8B383}" presName="Name37" presStyleLbl="parChTrans1D2" presStyleIdx="0" presStyleCnt="3"/>
      <dgm:spPr/>
    </dgm:pt>
    <dgm:pt modelId="{209C2C4C-8EE3-4BDC-917C-5F2CFA57CEA0}" type="pres">
      <dgm:prSet presAssocID="{E28172F3-F87F-4A55-B3BC-E0B4C1DC319B}" presName="hierRoot2" presStyleCnt="0">
        <dgm:presLayoutVars>
          <dgm:hierBranch val="init"/>
        </dgm:presLayoutVars>
      </dgm:prSet>
      <dgm:spPr/>
    </dgm:pt>
    <dgm:pt modelId="{53316832-AA74-4A24-9AA9-55862474AE4E}" type="pres">
      <dgm:prSet presAssocID="{E28172F3-F87F-4A55-B3BC-E0B4C1DC319B}" presName="rootComposite" presStyleCnt="0"/>
      <dgm:spPr/>
    </dgm:pt>
    <dgm:pt modelId="{BF513113-2B83-4DEE-8FB3-026A7E48B0E1}" type="pres">
      <dgm:prSet presAssocID="{E28172F3-F87F-4A55-B3BC-E0B4C1DC319B}" presName="rootText" presStyleLbl="node2" presStyleIdx="0" presStyleCnt="3">
        <dgm:presLayoutVars>
          <dgm:chPref val="3"/>
        </dgm:presLayoutVars>
      </dgm:prSet>
      <dgm:spPr/>
    </dgm:pt>
    <dgm:pt modelId="{449B32A9-60B7-4DB8-B4F5-6ABEF7B0623C}" type="pres">
      <dgm:prSet presAssocID="{E28172F3-F87F-4A55-B3BC-E0B4C1DC319B}" presName="rootConnector" presStyleLbl="node2" presStyleIdx="0" presStyleCnt="3"/>
      <dgm:spPr/>
    </dgm:pt>
    <dgm:pt modelId="{885ABB33-029B-4763-8CFB-F9DD2F211741}" type="pres">
      <dgm:prSet presAssocID="{E28172F3-F87F-4A55-B3BC-E0B4C1DC319B}" presName="hierChild4" presStyleCnt="0"/>
      <dgm:spPr/>
    </dgm:pt>
    <dgm:pt modelId="{E7E24F51-7F51-4C59-BC63-DE2985A307EF}" type="pres">
      <dgm:prSet presAssocID="{E28172F3-F87F-4A55-B3BC-E0B4C1DC319B}" presName="hierChild5" presStyleCnt="0"/>
      <dgm:spPr/>
    </dgm:pt>
    <dgm:pt modelId="{6876F8B9-20F2-49F4-96E4-DB49230B29D8}" type="pres">
      <dgm:prSet presAssocID="{2C1B153F-E2C6-48C3-9885-C9BE0BF5C42F}" presName="Name37" presStyleLbl="parChTrans1D2" presStyleIdx="1" presStyleCnt="3"/>
      <dgm:spPr/>
    </dgm:pt>
    <dgm:pt modelId="{25679DE2-7DF3-47FF-95F7-00E3360696C1}" type="pres">
      <dgm:prSet presAssocID="{A231C299-5E5E-44AD-A191-22022FA8CD21}" presName="hierRoot2" presStyleCnt="0">
        <dgm:presLayoutVars>
          <dgm:hierBranch val="init"/>
        </dgm:presLayoutVars>
      </dgm:prSet>
      <dgm:spPr/>
    </dgm:pt>
    <dgm:pt modelId="{EF7CEC0C-6ADA-4D4D-ACD2-6A7989FF2C0B}" type="pres">
      <dgm:prSet presAssocID="{A231C299-5E5E-44AD-A191-22022FA8CD21}" presName="rootComposite" presStyleCnt="0"/>
      <dgm:spPr/>
    </dgm:pt>
    <dgm:pt modelId="{EC053257-1E2E-430D-BE86-7A4E94B1E72D}" type="pres">
      <dgm:prSet presAssocID="{A231C299-5E5E-44AD-A191-22022FA8CD21}" presName="rootText" presStyleLbl="node2" presStyleIdx="1" presStyleCnt="3">
        <dgm:presLayoutVars>
          <dgm:chPref val="3"/>
        </dgm:presLayoutVars>
      </dgm:prSet>
      <dgm:spPr/>
    </dgm:pt>
    <dgm:pt modelId="{6085CBEF-896B-46BF-BC7F-8FFA7200235A}" type="pres">
      <dgm:prSet presAssocID="{A231C299-5E5E-44AD-A191-22022FA8CD21}" presName="rootConnector" presStyleLbl="node2" presStyleIdx="1" presStyleCnt="3"/>
      <dgm:spPr/>
    </dgm:pt>
    <dgm:pt modelId="{8B82C4C9-1E9D-48F2-8D3D-51A39B2CED71}" type="pres">
      <dgm:prSet presAssocID="{A231C299-5E5E-44AD-A191-22022FA8CD21}" presName="hierChild4" presStyleCnt="0"/>
      <dgm:spPr/>
    </dgm:pt>
    <dgm:pt modelId="{BB7062B3-E44A-42B4-B079-296353D68142}" type="pres">
      <dgm:prSet presAssocID="{A231C299-5E5E-44AD-A191-22022FA8CD21}" presName="hierChild5" presStyleCnt="0"/>
      <dgm:spPr/>
    </dgm:pt>
    <dgm:pt modelId="{E089A3E2-4814-474C-861A-40AB33FA1C1A}" type="pres">
      <dgm:prSet presAssocID="{C4F4B888-B304-4A3C-8E25-BD0377B5240C}" presName="Name37" presStyleLbl="parChTrans1D2" presStyleIdx="2" presStyleCnt="3"/>
      <dgm:spPr/>
    </dgm:pt>
    <dgm:pt modelId="{95BA6CD1-767D-47D7-8F1B-6444286D4956}" type="pres">
      <dgm:prSet presAssocID="{899EF909-5B12-4DE3-843D-628003D9E0FD}" presName="hierRoot2" presStyleCnt="0">
        <dgm:presLayoutVars>
          <dgm:hierBranch val="init"/>
        </dgm:presLayoutVars>
      </dgm:prSet>
      <dgm:spPr/>
    </dgm:pt>
    <dgm:pt modelId="{3716E33C-FBF1-40AF-987F-AC4099C481CB}" type="pres">
      <dgm:prSet presAssocID="{899EF909-5B12-4DE3-843D-628003D9E0FD}" presName="rootComposite" presStyleCnt="0"/>
      <dgm:spPr/>
    </dgm:pt>
    <dgm:pt modelId="{6200215A-CB3E-42B7-A137-6C147758E035}" type="pres">
      <dgm:prSet presAssocID="{899EF909-5B12-4DE3-843D-628003D9E0FD}" presName="rootText" presStyleLbl="node2" presStyleIdx="2" presStyleCnt="3">
        <dgm:presLayoutVars>
          <dgm:chPref val="3"/>
        </dgm:presLayoutVars>
      </dgm:prSet>
      <dgm:spPr/>
    </dgm:pt>
    <dgm:pt modelId="{0988AB18-D2CC-4373-A3F9-5BC4DFF52FF5}" type="pres">
      <dgm:prSet presAssocID="{899EF909-5B12-4DE3-843D-628003D9E0FD}" presName="rootConnector" presStyleLbl="node2" presStyleIdx="2" presStyleCnt="3"/>
      <dgm:spPr/>
    </dgm:pt>
    <dgm:pt modelId="{02066872-8A69-4D12-82EA-7917C57F005A}" type="pres">
      <dgm:prSet presAssocID="{899EF909-5B12-4DE3-843D-628003D9E0FD}" presName="hierChild4" presStyleCnt="0"/>
      <dgm:spPr/>
    </dgm:pt>
    <dgm:pt modelId="{E4F447B1-504B-4045-8C7F-6676DDD81221}" type="pres">
      <dgm:prSet presAssocID="{899EF909-5B12-4DE3-843D-628003D9E0FD}" presName="hierChild5" presStyleCnt="0"/>
      <dgm:spPr/>
    </dgm:pt>
    <dgm:pt modelId="{2ED61D8F-C06E-4F9D-896D-52B101D94A4C}" type="pres">
      <dgm:prSet presAssocID="{70CEA55F-6383-4B4C-9593-059CE617188D}" presName="hierChild3" presStyleCnt="0"/>
      <dgm:spPr/>
    </dgm:pt>
  </dgm:ptLst>
  <dgm:cxnLst>
    <dgm:cxn modelId="{1EF62E00-0397-43DA-9A5E-5D3BF83F4554}" type="presOf" srcId="{16C4AF95-5441-4675-81F1-2BF934F8B383}" destId="{321E1C3D-8223-4F15-91A9-97E4F6D9A78F}" srcOrd="0" destOrd="0" presId="urn:microsoft.com/office/officeart/2005/8/layout/orgChart1"/>
    <dgm:cxn modelId="{0993CC0E-57A0-4496-9E6C-61839A87A960}" type="presOf" srcId="{E28172F3-F87F-4A55-B3BC-E0B4C1DC319B}" destId="{BF513113-2B83-4DEE-8FB3-026A7E48B0E1}" srcOrd="0" destOrd="0" presId="urn:microsoft.com/office/officeart/2005/8/layout/orgChart1"/>
    <dgm:cxn modelId="{7A91680F-0CDD-4D10-AC17-3E3051D8488C}" type="presOf" srcId="{899EF909-5B12-4DE3-843D-628003D9E0FD}" destId="{0988AB18-D2CC-4373-A3F9-5BC4DFF52FF5}" srcOrd="1" destOrd="0" presId="urn:microsoft.com/office/officeart/2005/8/layout/orgChart1"/>
    <dgm:cxn modelId="{12163733-7F44-4E6F-8850-22A2C23E78AD}" type="presOf" srcId="{E28172F3-F87F-4A55-B3BC-E0B4C1DC319B}" destId="{449B32A9-60B7-4DB8-B4F5-6ABEF7B0623C}" srcOrd="1" destOrd="0" presId="urn:microsoft.com/office/officeart/2005/8/layout/orgChart1"/>
    <dgm:cxn modelId="{C5721839-74C2-427F-98C5-C852678A4929}" type="presOf" srcId="{A231C299-5E5E-44AD-A191-22022FA8CD21}" destId="{6085CBEF-896B-46BF-BC7F-8FFA7200235A}" srcOrd="1" destOrd="0" presId="urn:microsoft.com/office/officeart/2005/8/layout/orgChart1"/>
    <dgm:cxn modelId="{01688967-07F8-4F7A-BF21-008E7CA14196}" type="presOf" srcId="{DA4A5188-899B-4717-A98D-7B24D72C41E3}" destId="{0CF52EF6-5DBB-4572-A43A-F4EA83BD5765}" srcOrd="0" destOrd="0" presId="urn:microsoft.com/office/officeart/2005/8/layout/orgChart1"/>
    <dgm:cxn modelId="{8498CE4D-9E10-4DFB-8EF7-147726A90CB7}" type="presOf" srcId="{899EF909-5B12-4DE3-843D-628003D9E0FD}" destId="{6200215A-CB3E-42B7-A137-6C147758E035}" srcOrd="0" destOrd="0" presId="urn:microsoft.com/office/officeart/2005/8/layout/orgChart1"/>
    <dgm:cxn modelId="{DA3B094F-42CB-40B9-8A74-4E81831AFB6B}" srcId="{70CEA55F-6383-4B4C-9593-059CE617188D}" destId="{A231C299-5E5E-44AD-A191-22022FA8CD21}" srcOrd="1" destOrd="0" parTransId="{2C1B153F-E2C6-48C3-9885-C9BE0BF5C42F}" sibTransId="{09886AF0-ED7B-4F35-B34B-FC20AECF021F}"/>
    <dgm:cxn modelId="{4A61E1A4-DB59-4563-8C81-1ECCE4E55979}" type="presOf" srcId="{70CEA55F-6383-4B4C-9593-059CE617188D}" destId="{8648EC20-CBFD-4A54-A410-A85D63174707}" srcOrd="0" destOrd="0" presId="urn:microsoft.com/office/officeart/2005/8/layout/orgChart1"/>
    <dgm:cxn modelId="{87ADDCB2-472C-44CD-B41B-9420C78F7894}" type="presOf" srcId="{C4F4B888-B304-4A3C-8E25-BD0377B5240C}" destId="{E089A3E2-4814-474C-861A-40AB33FA1C1A}" srcOrd="0" destOrd="0" presId="urn:microsoft.com/office/officeart/2005/8/layout/orgChart1"/>
    <dgm:cxn modelId="{6790E8B2-2058-40DE-90DF-E302C80D2B4F}" type="presOf" srcId="{70CEA55F-6383-4B4C-9593-059CE617188D}" destId="{77B0242A-33F9-4E1A-9AC2-21D324216DA7}" srcOrd="1" destOrd="0" presId="urn:microsoft.com/office/officeart/2005/8/layout/orgChart1"/>
    <dgm:cxn modelId="{6D7843B9-5A79-468A-96CE-D39812A44A6F}" srcId="{70CEA55F-6383-4B4C-9593-059CE617188D}" destId="{E28172F3-F87F-4A55-B3BC-E0B4C1DC319B}" srcOrd="0" destOrd="0" parTransId="{16C4AF95-5441-4675-81F1-2BF934F8B383}" sibTransId="{9AAA4C61-3FC2-4A84-93E2-CD9AC60B76E5}"/>
    <dgm:cxn modelId="{0CF384BA-F984-49EA-9CFB-10EB327C71B4}" type="presOf" srcId="{2C1B153F-E2C6-48C3-9885-C9BE0BF5C42F}" destId="{6876F8B9-20F2-49F4-96E4-DB49230B29D8}" srcOrd="0" destOrd="0" presId="urn:microsoft.com/office/officeart/2005/8/layout/orgChart1"/>
    <dgm:cxn modelId="{8D3A65C3-E999-4F1E-8AC0-2AFBC05B3061}" srcId="{DA4A5188-899B-4717-A98D-7B24D72C41E3}" destId="{70CEA55F-6383-4B4C-9593-059CE617188D}" srcOrd="0" destOrd="0" parTransId="{CA0CFB5D-4CE3-4826-94F7-C54E5D5701E4}" sibTransId="{E3CA8709-3B31-49D7-B99E-64F8BDC3CF47}"/>
    <dgm:cxn modelId="{631466C9-D587-44D3-8C9E-15E5C9928BCE}" srcId="{70CEA55F-6383-4B4C-9593-059CE617188D}" destId="{899EF909-5B12-4DE3-843D-628003D9E0FD}" srcOrd="2" destOrd="0" parTransId="{C4F4B888-B304-4A3C-8E25-BD0377B5240C}" sibTransId="{85BA1165-A460-4E30-85D3-8E371A2B2BCF}"/>
    <dgm:cxn modelId="{9D0978EA-D06D-4ECD-AE0E-3CCED7F0A8AD}" type="presOf" srcId="{A231C299-5E5E-44AD-A191-22022FA8CD21}" destId="{EC053257-1E2E-430D-BE86-7A4E94B1E72D}" srcOrd="0" destOrd="0" presId="urn:microsoft.com/office/officeart/2005/8/layout/orgChart1"/>
    <dgm:cxn modelId="{1A8713BF-27A3-4DFC-B357-214E284511FB}" type="presParOf" srcId="{0CF52EF6-5DBB-4572-A43A-F4EA83BD5765}" destId="{6F3DEF6F-B9B2-4B2F-9781-6BD2F5E92048}" srcOrd="0" destOrd="0" presId="urn:microsoft.com/office/officeart/2005/8/layout/orgChart1"/>
    <dgm:cxn modelId="{80E602CB-CE6B-4BCC-BD33-EE52F009942D}" type="presParOf" srcId="{6F3DEF6F-B9B2-4B2F-9781-6BD2F5E92048}" destId="{14058825-F1F1-4AD9-B82A-4317D12DD768}" srcOrd="0" destOrd="0" presId="urn:microsoft.com/office/officeart/2005/8/layout/orgChart1"/>
    <dgm:cxn modelId="{4B59EE99-CF9C-489F-A983-BA99B651B81B}" type="presParOf" srcId="{14058825-F1F1-4AD9-B82A-4317D12DD768}" destId="{8648EC20-CBFD-4A54-A410-A85D63174707}" srcOrd="0" destOrd="0" presId="urn:microsoft.com/office/officeart/2005/8/layout/orgChart1"/>
    <dgm:cxn modelId="{4E999F75-0F43-45C1-8442-4AB81F467B53}" type="presParOf" srcId="{14058825-F1F1-4AD9-B82A-4317D12DD768}" destId="{77B0242A-33F9-4E1A-9AC2-21D324216DA7}" srcOrd="1" destOrd="0" presId="urn:microsoft.com/office/officeart/2005/8/layout/orgChart1"/>
    <dgm:cxn modelId="{E308F82F-613D-45A0-9150-01F0444B801D}" type="presParOf" srcId="{6F3DEF6F-B9B2-4B2F-9781-6BD2F5E92048}" destId="{008C31E8-04BE-4179-9E5F-2130465D3775}" srcOrd="1" destOrd="0" presId="urn:microsoft.com/office/officeart/2005/8/layout/orgChart1"/>
    <dgm:cxn modelId="{04C96606-7D60-4B18-BC26-43DEFC19A617}" type="presParOf" srcId="{008C31E8-04BE-4179-9E5F-2130465D3775}" destId="{321E1C3D-8223-4F15-91A9-97E4F6D9A78F}" srcOrd="0" destOrd="0" presId="urn:microsoft.com/office/officeart/2005/8/layout/orgChart1"/>
    <dgm:cxn modelId="{D4C3C280-D96E-48F7-9941-A6C2FCD9933E}" type="presParOf" srcId="{008C31E8-04BE-4179-9E5F-2130465D3775}" destId="{209C2C4C-8EE3-4BDC-917C-5F2CFA57CEA0}" srcOrd="1" destOrd="0" presId="urn:microsoft.com/office/officeart/2005/8/layout/orgChart1"/>
    <dgm:cxn modelId="{E7E49E17-93F2-4FC3-B442-53082667B48C}" type="presParOf" srcId="{209C2C4C-8EE3-4BDC-917C-5F2CFA57CEA0}" destId="{53316832-AA74-4A24-9AA9-55862474AE4E}" srcOrd="0" destOrd="0" presId="urn:microsoft.com/office/officeart/2005/8/layout/orgChart1"/>
    <dgm:cxn modelId="{931B859F-42BB-4B1C-ADA0-7890F8A77866}" type="presParOf" srcId="{53316832-AA74-4A24-9AA9-55862474AE4E}" destId="{BF513113-2B83-4DEE-8FB3-026A7E48B0E1}" srcOrd="0" destOrd="0" presId="urn:microsoft.com/office/officeart/2005/8/layout/orgChart1"/>
    <dgm:cxn modelId="{B22EB2A5-5C36-415C-B2AD-E543CC76EB11}" type="presParOf" srcId="{53316832-AA74-4A24-9AA9-55862474AE4E}" destId="{449B32A9-60B7-4DB8-B4F5-6ABEF7B0623C}" srcOrd="1" destOrd="0" presId="urn:microsoft.com/office/officeart/2005/8/layout/orgChart1"/>
    <dgm:cxn modelId="{76A2F8EA-7B20-4D4B-A28B-9A1D2A50CB20}" type="presParOf" srcId="{209C2C4C-8EE3-4BDC-917C-5F2CFA57CEA0}" destId="{885ABB33-029B-4763-8CFB-F9DD2F211741}" srcOrd="1" destOrd="0" presId="urn:microsoft.com/office/officeart/2005/8/layout/orgChart1"/>
    <dgm:cxn modelId="{15617275-29E6-4FF3-B832-C72ADE94E9E1}" type="presParOf" srcId="{209C2C4C-8EE3-4BDC-917C-5F2CFA57CEA0}" destId="{E7E24F51-7F51-4C59-BC63-DE2985A307EF}" srcOrd="2" destOrd="0" presId="urn:microsoft.com/office/officeart/2005/8/layout/orgChart1"/>
    <dgm:cxn modelId="{AE3C9684-FC09-4849-8BD3-FE29DCEC9C5A}" type="presParOf" srcId="{008C31E8-04BE-4179-9E5F-2130465D3775}" destId="{6876F8B9-20F2-49F4-96E4-DB49230B29D8}" srcOrd="2" destOrd="0" presId="urn:microsoft.com/office/officeart/2005/8/layout/orgChart1"/>
    <dgm:cxn modelId="{24D12E8B-7066-4860-AE77-3B0AD2566ABE}" type="presParOf" srcId="{008C31E8-04BE-4179-9E5F-2130465D3775}" destId="{25679DE2-7DF3-47FF-95F7-00E3360696C1}" srcOrd="3" destOrd="0" presId="urn:microsoft.com/office/officeart/2005/8/layout/orgChart1"/>
    <dgm:cxn modelId="{7BBA8BA7-A813-4BB1-9DFF-E8C760DA3C6A}" type="presParOf" srcId="{25679DE2-7DF3-47FF-95F7-00E3360696C1}" destId="{EF7CEC0C-6ADA-4D4D-ACD2-6A7989FF2C0B}" srcOrd="0" destOrd="0" presId="urn:microsoft.com/office/officeart/2005/8/layout/orgChart1"/>
    <dgm:cxn modelId="{5D8B9026-CAF5-4FC7-84D0-04E271DDBBA7}" type="presParOf" srcId="{EF7CEC0C-6ADA-4D4D-ACD2-6A7989FF2C0B}" destId="{EC053257-1E2E-430D-BE86-7A4E94B1E72D}" srcOrd="0" destOrd="0" presId="urn:microsoft.com/office/officeart/2005/8/layout/orgChart1"/>
    <dgm:cxn modelId="{5E79B594-6E61-480C-A683-9E35D6D3662D}" type="presParOf" srcId="{EF7CEC0C-6ADA-4D4D-ACD2-6A7989FF2C0B}" destId="{6085CBEF-896B-46BF-BC7F-8FFA7200235A}" srcOrd="1" destOrd="0" presId="urn:microsoft.com/office/officeart/2005/8/layout/orgChart1"/>
    <dgm:cxn modelId="{B5AD024B-D8D5-4BD8-9923-1BF93675E2BA}" type="presParOf" srcId="{25679DE2-7DF3-47FF-95F7-00E3360696C1}" destId="{8B82C4C9-1E9D-48F2-8D3D-51A39B2CED71}" srcOrd="1" destOrd="0" presId="urn:microsoft.com/office/officeart/2005/8/layout/orgChart1"/>
    <dgm:cxn modelId="{FF7F2382-EB8E-4A9C-9336-E401B3FBFEA5}" type="presParOf" srcId="{25679DE2-7DF3-47FF-95F7-00E3360696C1}" destId="{BB7062B3-E44A-42B4-B079-296353D68142}" srcOrd="2" destOrd="0" presId="urn:microsoft.com/office/officeart/2005/8/layout/orgChart1"/>
    <dgm:cxn modelId="{B86EBAB4-D574-4179-B92F-A1559EE5F300}" type="presParOf" srcId="{008C31E8-04BE-4179-9E5F-2130465D3775}" destId="{E089A3E2-4814-474C-861A-40AB33FA1C1A}" srcOrd="4" destOrd="0" presId="urn:microsoft.com/office/officeart/2005/8/layout/orgChart1"/>
    <dgm:cxn modelId="{B732317F-A2EC-49A9-8DAB-BDE1AE8FCA6F}" type="presParOf" srcId="{008C31E8-04BE-4179-9E5F-2130465D3775}" destId="{95BA6CD1-767D-47D7-8F1B-6444286D4956}" srcOrd="5" destOrd="0" presId="urn:microsoft.com/office/officeart/2005/8/layout/orgChart1"/>
    <dgm:cxn modelId="{2D9C2A1A-C9E3-4CDA-AD39-710293B8C62E}" type="presParOf" srcId="{95BA6CD1-767D-47D7-8F1B-6444286D4956}" destId="{3716E33C-FBF1-40AF-987F-AC4099C481CB}" srcOrd="0" destOrd="0" presId="urn:microsoft.com/office/officeart/2005/8/layout/orgChart1"/>
    <dgm:cxn modelId="{45759CE4-21F7-41A4-85C2-5E8A753A22F3}" type="presParOf" srcId="{3716E33C-FBF1-40AF-987F-AC4099C481CB}" destId="{6200215A-CB3E-42B7-A137-6C147758E035}" srcOrd="0" destOrd="0" presId="urn:microsoft.com/office/officeart/2005/8/layout/orgChart1"/>
    <dgm:cxn modelId="{93D8CEE8-46A2-41DB-9424-A92A40A95204}" type="presParOf" srcId="{3716E33C-FBF1-40AF-987F-AC4099C481CB}" destId="{0988AB18-D2CC-4373-A3F9-5BC4DFF52FF5}" srcOrd="1" destOrd="0" presId="urn:microsoft.com/office/officeart/2005/8/layout/orgChart1"/>
    <dgm:cxn modelId="{41683DB3-600C-4440-93CD-59FCE24C9534}" type="presParOf" srcId="{95BA6CD1-767D-47D7-8F1B-6444286D4956}" destId="{02066872-8A69-4D12-82EA-7917C57F005A}" srcOrd="1" destOrd="0" presId="urn:microsoft.com/office/officeart/2005/8/layout/orgChart1"/>
    <dgm:cxn modelId="{02A8573A-7206-4BA8-9CD3-0836C32509C0}" type="presParOf" srcId="{95BA6CD1-767D-47D7-8F1B-6444286D4956}" destId="{E4F447B1-504B-4045-8C7F-6676DDD81221}" srcOrd="2" destOrd="0" presId="urn:microsoft.com/office/officeart/2005/8/layout/orgChart1"/>
    <dgm:cxn modelId="{FBEA6325-94A5-4357-896D-4A811B27269F}" type="presParOf" srcId="{6F3DEF6F-B9B2-4B2F-9781-6BD2F5E92048}" destId="{2ED61D8F-C06E-4F9D-896D-52B101D94A4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7F46EC-71D0-4C14-A52D-4BFDD769DE9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6EED1A3-028D-4830-ADD9-B10547AF8840}">
      <dgm:prSet/>
      <dgm:spPr/>
      <dgm:t>
        <a:bodyPr/>
        <a:lstStyle/>
        <a:p>
          <a:r>
            <a:rPr lang="en-US"/>
            <a:t>Alcohol cessation</a:t>
          </a:r>
        </a:p>
      </dgm:t>
    </dgm:pt>
    <dgm:pt modelId="{E0043837-9A91-4336-93AD-4A04C7D6C9B7}" type="parTrans" cxnId="{AD3FF7C5-B3D0-40D1-85EF-905FAE05A1A8}">
      <dgm:prSet/>
      <dgm:spPr/>
      <dgm:t>
        <a:bodyPr/>
        <a:lstStyle/>
        <a:p>
          <a:endParaRPr lang="en-US"/>
        </a:p>
      </dgm:t>
    </dgm:pt>
    <dgm:pt modelId="{B7296BB4-3156-4453-8FF9-78711647DDB0}" type="sibTrans" cxnId="{AD3FF7C5-B3D0-40D1-85EF-905FAE05A1A8}">
      <dgm:prSet/>
      <dgm:spPr/>
      <dgm:t>
        <a:bodyPr/>
        <a:lstStyle/>
        <a:p>
          <a:endParaRPr lang="en-US"/>
        </a:p>
      </dgm:t>
    </dgm:pt>
    <dgm:pt modelId="{5E561EAF-6DB9-4E89-851E-DB9C9BB642DF}">
      <dgm:prSet/>
      <dgm:spPr/>
      <dgm:t>
        <a:bodyPr/>
        <a:lstStyle/>
        <a:p>
          <a:r>
            <a:rPr lang="en-US"/>
            <a:t>Non-pharmacological: alcohol rehabilitation programs, support group</a:t>
          </a:r>
        </a:p>
      </dgm:t>
    </dgm:pt>
    <dgm:pt modelId="{9421E796-3AD3-430E-8843-E907B1A7F3FA}" type="parTrans" cxnId="{8A3584A2-2655-4AF7-82D8-1160DD31DEFB}">
      <dgm:prSet/>
      <dgm:spPr/>
      <dgm:t>
        <a:bodyPr/>
        <a:lstStyle/>
        <a:p>
          <a:endParaRPr lang="en-US"/>
        </a:p>
      </dgm:t>
    </dgm:pt>
    <dgm:pt modelId="{A9D864A3-9C72-4719-84AB-FAD4F4B90EC2}" type="sibTrans" cxnId="{8A3584A2-2655-4AF7-82D8-1160DD31DEFB}">
      <dgm:prSet/>
      <dgm:spPr/>
      <dgm:t>
        <a:bodyPr/>
        <a:lstStyle/>
        <a:p>
          <a:endParaRPr lang="en-US"/>
        </a:p>
      </dgm:t>
    </dgm:pt>
    <dgm:pt modelId="{E7F7592C-D571-469A-8D6D-F714A20DCBBC}">
      <dgm:prSet/>
      <dgm:spPr/>
      <dgm:t>
        <a:bodyPr/>
        <a:lstStyle/>
        <a:p>
          <a:r>
            <a:rPr lang="en-US"/>
            <a:t>Pharmacological: control alcohol withdrawal symptoms</a:t>
          </a:r>
        </a:p>
      </dgm:t>
    </dgm:pt>
    <dgm:pt modelId="{8BCF7D8A-CD82-442A-9F74-E3F9BADF6A43}" type="parTrans" cxnId="{F061463D-E128-40A4-9A6A-FA4516D5B6A2}">
      <dgm:prSet/>
      <dgm:spPr/>
      <dgm:t>
        <a:bodyPr/>
        <a:lstStyle/>
        <a:p>
          <a:endParaRPr lang="en-US"/>
        </a:p>
      </dgm:t>
    </dgm:pt>
    <dgm:pt modelId="{A44A5C58-F32A-4C37-8ADE-D258FEC6C1B6}" type="sibTrans" cxnId="{F061463D-E128-40A4-9A6A-FA4516D5B6A2}">
      <dgm:prSet/>
      <dgm:spPr/>
      <dgm:t>
        <a:bodyPr/>
        <a:lstStyle/>
        <a:p>
          <a:endParaRPr lang="en-US"/>
        </a:p>
      </dgm:t>
    </dgm:pt>
    <dgm:pt modelId="{0CBC15FF-C45A-42B1-8DA9-DD337406342C}">
      <dgm:prSet/>
      <dgm:spPr/>
      <dgm:t>
        <a:bodyPr/>
        <a:lstStyle/>
        <a:p>
          <a:r>
            <a:rPr lang="en-US"/>
            <a:t>Mild withdrawal:</a:t>
          </a:r>
        </a:p>
      </dgm:t>
    </dgm:pt>
    <dgm:pt modelId="{C8037ACA-F4A3-45F8-9114-DB4A9AEA4578}" type="parTrans" cxnId="{0C84CA47-4DB0-48FB-A2EA-ACECECB8D62C}">
      <dgm:prSet/>
      <dgm:spPr/>
      <dgm:t>
        <a:bodyPr/>
        <a:lstStyle/>
        <a:p>
          <a:endParaRPr lang="en-US"/>
        </a:p>
      </dgm:t>
    </dgm:pt>
    <dgm:pt modelId="{01977AB6-DA41-4546-A0CD-392A94341328}" type="sibTrans" cxnId="{0C84CA47-4DB0-48FB-A2EA-ACECECB8D62C}">
      <dgm:prSet/>
      <dgm:spPr/>
      <dgm:t>
        <a:bodyPr/>
        <a:lstStyle/>
        <a:p>
          <a:endParaRPr lang="en-US"/>
        </a:p>
      </dgm:t>
    </dgm:pt>
    <dgm:pt modelId="{5DABAB5C-1D26-410D-B226-15202A16F4C3}">
      <dgm:prSet/>
      <dgm:spPr/>
      <dgm:t>
        <a:bodyPr/>
        <a:lstStyle/>
        <a:p>
          <a:r>
            <a:rPr lang="en-US"/>
            <a:t>Gabapentin (Neurontin) </a:t>
          </a:r>
        </a:p>
      </dgm:t>
    </dgm:pt>
    <dgm:pt modelId="{01D70C17-7225-41F7-9C1A-34EB20BFBE66}" type="parTrans" cxnId="{7943BBDB-B188-45A1-9F66-5E570701D2CE}">
      <dgm:prSet/>
      <dgm:spPr/>
      <dgm:t>
        <a:bodyPr/>
        <a:lstStyle/>
        <a:p>
          <a:endParaRPr lang="en-US"/>
        </a:p>
      </dgm:t>
    </dgm:pt>
    <dgm:pt modelId="{6B1FD71D-57D0-4697-AF94-6EA14D818486}" type="sibTrans" cxnId="{7943BBDB-B188-45A1-9F66-5E570701D2CE}">
      <dgm:prSet/>
      <dgm:spPr/>
      <dgm:t>
        <a:bodyPr/>
        <a:lstStyle/>
        <a:p>
          <a:endParaRPr lang="en-US"/>
        </a:p>
      </dgm:t>
    </dgm:pt>
    <dgm:pt modelId="{A874806D-6F67-478C-B195-495DAAE40D62}">
      <dgm:prSet/>
      <dgm:spPr/>
      <dgm:t>
        <a:bodyPr/>
        <a:lstStyle/>
        <a:p>
          <a:r>
            <a:rPr lang="en-US"/>
            <a:t>Carbamazepine (Tegretol)</a:t>
          </a:r>
        </a:p>
      </dgm:t>
    </dgm:pt>
    <dgm:pt modelId="{CB0E264F-3B9C-4D9F-BD6B-15843F2360FE}" type="parTrans" cxnId="{51C4C9B9-994C-452E-BA81-6A4E3C5A55F9}">
      <dgm:prSet/>
      <dgm:spPr/>
      <dgm:t>
        <a:bodyPr/>
        <a:lstStyle/>
        <a:p>
          <a:endParaRPr lang="en-US"/>
        </a:p>
      </dgm:t>
    </dgm:pt>
    <dgm:pt modelId="{FF87AF9A-1660-47F2-80B4-6B6A2B045845}" type="sibTrans" cxnId="{51C4C9B9-994C-452E-BA81-6A4E3C5A55F9}">
      <dgm:prSet/>
      <dgm:spPr/>
      <dgm:t>
        <a:bodyPr/>
        <a:lstStyle/>
        <a:p>
          <a:endParaRPr lang="en-US"/>
        </a:p>
      </dgm:t>
    </dgm:pt>
    <dgm:pt modelId="{A05C874F-4C46-4AB0-9903-DA550B64D49E}">
      <dgm:prSet/>
      <dgm:spPr/>
      <dgm:t>
        <a:bodyPr/>
        <a:lstStyle/>
        <a:p>
          <a:r>
            <a:rPr lang="en-US"/>
            <a:t>Prevent relapses:</a:t>
          </a:r>
        </a:p>
      </dgm:t>
    </dgm:pt>
    <dgm:pt modelId="{1171C38A-DFA9-4238-A6A8-0568FD28007B}" type="parTrans" cxnId="{02555614-8FF6-4EF9-BAF8-3B201C36DA64}">
      <dgm:prSet/>
      <dgm:spPr/>
      <dgm:t>
        <a:bodyPr/>
        <a:lstStyle/>
        <a:p>
          <a:endParaRPr lang="en-US"/>
        </a:p>
      </dgm:t>
    </dgm:pt>
    <dgm:pt modelId="{5FD689A7-BFCF-4060-9AD2-54C319B5B5A6}" type="sibTrans" cxnId="{02555614-8FF6-4EF9-BAF8-3B201C36DA64}">
      <dgm:prSet/>
      <dgm:spPr/>
      <dgm:t>
        <a:bodyPr/>
        <a:lstStyle/>
        <a:p>
          <a:endParaRPr lang="en-US"/>
        </a:p>
      </dgm:t>
    </dgm:pt>
    <dgm:pt modelId="{6C15E83B-77EB-43A8-9617-5607B0A0F120}">
      <dgm:prSet/>
      <dgm:spPr/>
      <dgm:t>
        <a:bodyPr/>
        <a:lstStyle/>
        <a:p>
          <a:r>
            <a:rPr lang="en-US"/>
            <a:t>Naltrexone (Vivitrol)</a:t>
          </a:r>
        </a:p>
      </dgm:t>
    </dgm:pt>
    <dgm:pt modelId="{F703FB81-5708-42DB-A885-DEFE976925DE}" type="parTrans" cxnId="{7289ADDB-54B2-4DA2-A592-8F6EE75CD739}">
      <dgm:prSet/>
      <dgm:spPr/>
      <dgm:t>
        <a:bodyPr/>
        <a:lstStyle/>
        <a:p>
          <a:endParaRPr lang="en-US"/>
        </a:p>
      </dgm:t>
    </dgm:pt>
    <dgm:pt modelId="{16130293-EFFD-410B-B7DE-A3724E5EAB0A}" type="sibTrans" cxnId="{7289ADDB-54B2-4DA2-A592-8F6EE75CD739}">
      <dgm:prSet/>
      <dgm:spPr/>
      <dgm:t>
        <a:bodyPr/>
        <a:lstStyle/>
        <a:p>
          <a:endParaRPr lang="en-US"/>
        </a:p>
      </dgm:t>
    </dgm:pt>
    <dgm:pt modelId="{9731D1BD-2068-49F1-BFC9-3C3C4A5919F7}">
      <dgm:prSet/>
      <dgm:spPr/>
      <dgm:t>
        <a:bodyPr/>
        <a:lstStyle/>
        <a:p>
          <a:r>
            <a:rPr lang="en-US"/>
            <a:t>Acamprosate (Campral)</a:t>
          </a:r>
        </a:p>
      </dgm:t>
    </dgm:pt>
    <dgm:pt modelId="{D2769B52-E3DE-4686-9983-D7F375CF0994}" type="parTrans" cxnId="{48D30680-B4C5-46C9-833D-5E2DFCBB6397}">
      <dgm:prSet/>
      <dgm:spPr/>
      <dgm:t>
        <a:bodyPr/>
        <a:lstStyle/>
        <a:p>
          <a:endParaRPr lang="en-US"/>
        </a:p>
      </dgm:t>
    </dgm:pt>
    <dgm:pt modelId="{4A6C69C3-6E3E-45D9-B239-CDD5299AAAE7}" type="sibTrans" cxnId="{48D30680-B4C5-46C9-833D-5E2DFCBB6397}">
      <dgm:prSet/>
      <dgm:spPr/>
      <dgm:t>
        <a:bodyPr/>
        <a:lstStyle/>
        <a:p>
          <a:endParaRPr lang="en-US"/>
        </a:p>
      </dgm:t>
    </dgm:pt>
    <dgm:pt modelId="{0DE62B7E-EA7D-4C01-BC0A-1CDBBA9A32A1}">
      <dgm:prSet/>
      <dgm:spPr/>
      <dgm:t>
        <a:bodyPr/>
        <a:lstStyle/>
        <a:p>
          <a:r>
            <a:rPr lang="en-US"/>
            <a:t>Disulfiram (Antabuse)</a:t>
          </a:r>
        </a:p>
      </dgm:t>
    </dgm:pt>
    <dgm:pt modelId="{C4F9E435-B9E7-47FB-A45B-A1D9F7F26255}" type="parTrans" cxnId="{570369C6-E9D0-4F4E-9F08-6EE760BBD63E}">
      <dgm:prSet/>
      <dgm:spPr/>
      <dgm:t>
        <a:bodyPr/>
        <a:lstStyle/>
        <a:p>
          <a:endParaRPr lang="en-US"/>
        </a:p>
      </dgm:t>
    </dgm:pt>
    <dgm:pt modelId="{01857BA0-5D56-4E75-8DD7-37DE62CAE873}" type="sibTrans" cxnId="{570369C6-E9D0-4F4E-9F08-6EE760BBD63E}">
      <dgm:prSet/>
      <dgm:spPr/>
      <dgm:t>
        <a:bodyPr/>
        <a:lstStyle/>
        <a:p>
          <a:endParaRPr lang="en-US"/>
        </a:p>
      </dgm:t>
    </dgm:pt>
    <dgm:pt modelId="{BC5237CC-274A-4207-8EE0-681FB20765A7}">
      <dgm:prSet/>
      <dgm:spPr/>
      <dgm:t>
        <a:bodyPr/>
        <a:lstStyle/>
        <a:p>
          <a:r>
            <a:rPr lang="en-US"/>
            <a:t>Thiamine (vitamin B1) is used to prevent and treat Wernicke’s encephalopathy</a:t>
          </a:r>
        </a:p>
      </dgm:t>
    </dgm:pt>
    <dgm:pt modelId="{AA4AD617-2787-4009-A19C-9E65EE52A8EE}" type="parTrans" cxnId="{9AB568A2-2646-45C0-BCB2-A8C8F670D71F}">
      <dgm:prSet/>
      <dgm:spPr/>
      <dgm:t>
        <a:bodyPr/>
        <a:lstStyle/>
        <a:p>
          <a:endParaRPr lang="en-US"/>
        </a:p>
      </dgm:t>
    </dgm:pt>
    <dgm:pt modelId="{529EBBC9-9F90-4ED0-81F9-D442A898080F}" type="sibTrans" cxnId="{9AB568A2-2646-45C0-BCB2-A8C8F670D71F}">
      <dgm:prSet/>
      <dgm:spPr/>
      <dgm:t>
        <a:bodyPr/>
        <a:lstStyle/>
        <a:p>
          <a:endParaRPr lang="en-US"/>
        </a:p>
      </dgm:t>
    </dgm:pt>
    <dgm:pt modelId="{F60C7FCD-2522-46E2-9BDD-B70FD7678445}" type="pres">
      <dgm:prSet presAssocID="{487F46EC-71D0-4C14-A52D-4BFDD769DE91}" presName="linear" presStyleCnt="0">
        <dgm:presLayoutVars>
          <dgm:animLvl val="lvl"/>
          <dgm:resizeHandles val="exact"/>
        </dgm:presLayoutVars>
      </dgm:prSet>
      <dgm:spPr/>
    </dgm:pt>
    <dgm:pt modelId="{4CE92211-FDC8-4FB6-A5FD-30DF8435A06D}" type="pres">
      <dgm:prSet presAssocID="{A6EED1A3-028D-4830-ADD9-B10547AF8840}" presName="parentText" presStyleLbl="node1" presStyleIdx="0" presStyleCnt="6">
        <dgm:presLayoutVars>
          <dgm:chMax val="0"/>
          <dgm:bulletEnabled val="1"/>
        </dgm:presLayoutVars>
      </dgm:prSet>
      <dgm:spPr/>
    </dgm:pt>
    <dgm:pt modelId="{11AD543C-190B-4557-B0FD-F60547BB659D}" type="pres">
      <dgm:prSet presAssocID="{B7296BB4-3156-4453-8FF9-78711647DDB0}" presName="spacer" presStyleCnt="0"/>
      <dgm:spPr/>
    </dgm:pt>
    <dgm:pt modelId="{890E4CEA-AEE1-43EC-9DDC-C47D2E09AFEC}" type="pres">
      <dgm:prSet presAssocID="{5E561EAF-6DB9-4E89-851E-DB9C9BB642DF}" presName="parentText" presStyleLbl="node1" presStyleIdx="1" presStyleCnt="6">
        <dgm:presLayoutVars>
          <dgm:chMax val="0"/>
          <dgm:bulletEnabled val="1"/>
        </dgm:presLayoutVars>
      </dgm:prSet>
      <dgm:spPr/>
    </dgm:pt>
    <dgm:pt modelId="{58843615-8594-47DD-A179-8AFBCCE5B2F4}" type="pres">
      <dgm:prSet presAssocID="{A9D864A3-9C72-4719-84AB-FAD4F4B90EC2}" presName="spacer" presStyleCnt="0"/>
      <dgm:spPr/>
    </dgm:pt>
    <dgm:pt modelId="{C80EC0A4-FA11-4F99-B2F8-C0926BD71283}" type="pres">
      <dgm:prSet presAssocID="{E7F7592C-D571-469A-8D6D-F714A20DCBBC}" presName="parentText" presStyleLbl="node1" presStyleIdx="2" presStyleCnt="6">
        <dgm:presLayoutVars>
          <dgm:chMax val="0"/>
          <dgm:bulletEnabled val="1"/>
        </dgm:presLayoutVars>
      </dgm:prSet>
      <dgm:spPr/>
    </dgm:pt>
    <dgm:pt modelId="{84436046-A349-4EA2-9B93-D0DD2735C36E}" type="pres">
      <dgm:prSet presAssocID="{A44A5C58-F32A-4C37-8ADE-D258FEC6C1B6}" presName="spacer" presStyleCnt="0"/>
      <dgm:spPr/>
    </dgm:pt>
    <dgm:pt modelId="{5FEBA7D5-CA83-4FC1-A8F1-D7C168543FE0}" type="pres">
      <dgm:prSet presAssocID="{0CBC15FF-C45A-42B1-8DA9-DD337406342C}" presName="parentText" presStyleLbl="node1" presStyleIdx="3" presStyleCnt="6">
        <dgm:presLayoutVars>
          <dgm:chMax val="0"/>
          <dgm:bulletEnabled val="1"/>
        </dgm:presLayoutVars>
      </dgm:prSet>
      <dgm:spPr/>
    </dgm:pt>
    <dgm:pt modelId="{77DE03AB-CDF5-42A4-85BF-131E3B2828BF}" type="pres">
      <dgm:prSet presAssocID="{0CBC15FF-C45A-42B1-8DA9-DD337406342C}" presName="childText" presStyleLbl="revTx" presStyleIdx="0" presStyleCnt="2">
        <dgm:presLayoutVars>
          <dgm:bulletEnabled val="1"/>
        </dgm:presLayoutVars>
      </dgm:prSet>
      <dgm:spPr/>
    </dgm:pt>
    <dgm:pt modelId="{F46D150E-96BC-4EC3-9ABF-6A0228828E64}" type="pres">
      <dgm:prSet presAssocID="{A05C874F-4C46-4AB0-9903-DA550B64D49E}" presName="parentText" presStyleLbl="node1" presStyleIdx="4" presStyleCnt="6">
        <dgm:presLayoutVars>
          <dgm:chMax val="0"/>
          <dgm:bulletEnabled val="1"/>
        </dgm:presLayoutVars>
      </dgm:prSet>
      <dgm:spPr/>
    </dgm:pt>
    <dgm:pt modelId="{BEC73488-1568-4DA6-8A6F-A79A48542FB1}" type="pres">
      <dgm:prSet presAssocID="{A05C874F-4C46-4AB0-9903-DA550B64D49E}" presName="childText" presStyleLbl="revTx" presStyleIdx="1" presStyleCnt="2">
        <dgm:presLayoutVars>
          <dgm:bulletEnabled val="1"/>
        </dgm:presLayoutVars>
      </dgm:prSet>
      <dgm:spPr/>
    </dgm:pt>
    <dgm:pt modelId="{4A85788D-2FB8-4D9E-82B8-362E939C594A}" type="pres">
      <dgm:prSet presAssocID="{BC5237CC-274A-4207-8EE0-681FB20765A7}" presName="parentText" presStyleLbl="node1" presStyleIdx="5" presStyleCnt="6">
        <dgm:presLayoutVars>
          <dgm:chMax val="0"/>
          <dgm:bulletEnabled val="1"/>
        </dgm:presLayoutVars>
      </dgm:prSet>
      <dgm:spPr/>
    </dgm:pt>
  </dgm:ptLst>
  <dgm:cxnLst>
    <dgm:cxn modelId="{66AA6208-B186-4D7C-AFE7-6DB0F11109CE}" type="presOf" srcId="{487F46EC-71D0-4C14-A52D-4BFDD769DE91}" destId="{F60C7FCD-2522-46E2-9BDD-B70FD7678445}" srcOrd="0" destOrd="0" presId="urn:microsoft.com/office/officeart/2005/8/layout/vList2"/>
    <dgm:cxn modelId="{02555614-8FF6-4EF9-BAF8-3B201C36DA64}" srcId="{487F46EC-71D0-4C14-A52D-4BFDD769DE91}" destId="{A05C874F-4C46-4AB0-9903-DA550B64D49E}" srcOrd="4" destOrd="0" parTransId="{1171C38A-DFA9-4238-A6A8-0568FD28007B}" sibTransId="{5FD689A7-BFCF-4060-9AD2-54C319B5B5A6}"/>
    <dgm:cxn modelId="{F061463D-E128-40A4-9A6A-FA4516D5B6A2}" srcId="{487F46EC-71D0-4C14-A52D-4BFDD769DE91}" destId="{E7F7592C-D571-469A-8D6D-F714A20DCBBC}" srcOrd="2" destOrd="0" parTransId="{8BCF7D8A-CD82-442A-9F74-E3F9BADF6A43}" sibTransId="{A44A5C58-F32A-4C37-8ADE-D258FEC6C1B6}"/>
    <dgm:cxn modelId="{0C84CA47-4DB0-48FB-A2EA-ACECECB8D62C}" srcId="{487F46EC-71D0-4C14-A52D-4BFDD769DE91}" destId="{0CBC15FF-C45A-42B1-8DA9-DD337406342C}" srcOrd="3" destOrd="0" parTransId="{C8037ACA-F4A3-45F8-9114-DB4A9AEA4578}" sibTransId="{01977AB6-DA41-4546-A0CD-392A94341328}"/>
    <dgm:cxn modelId="{3663CC51-011D-401F-800C-0CEC55F3118E}" type="presOf" srcId="{5E561EAF-6DB9-4E89-851E-DB9C9BB642DF}" destId="{890E4CEA-AEE1-43EC-9DDC-C47D2E09AFEC}" srcOrd="0" destOrd="0" presId="urn:microsoft.com/office/officeart/2005/8/layout/vList2"/>
    <dgm:cxn modelId="{50A6E053-B4FF-43DE-A8ED-43CBF02892CE}" type="presOf" srcId="{0CBC15FF-C45A-42B1-8DA9-DD337406342C}" destId="{5FEBA7D5-CA83-4FC1-A8F1-D7C168543FE0}" srcOrd="0" destOrd="0" presId="urn:microsoft.com/office/officeart/2005/8/layout/vList2"/>
    <dgm:cxn modelId="{7FF5F076-59A7-41DA-B1FB-4C174C6D7948}" type="presOf" srcId="{5DABAB5C-1D26-410D-B226-15202A16F4C3}" destId="{77DE03AB-CDF5-42A4-85BF-131E3B2828BF}" srcOrd="0" destOrd="0" presId="urn:microsoft.com/office/officeart/2005/8/layout/vList2"/>
    <dgm:cxn modelId="{48D30680-B4C5-46C9-833D-5E2DFCBB6397}" srcId="{A05C874F-4C46-4AB0-9903-DA550B64D49E}" destId="{9731D1BD-2068-49F1-BFC9-3C3C4A5919F7}" srcOrd="1" destOrd="0" parTransId="{D2769B52-E3DE-4686-9983-D7F375CF0994}" sibTransId="{4A6C69C3-6E3E-45D9-B239-CDD5299AAAE7}"/>
    <dgm:cxn modelId="{CB7B688D-BA60-455A-B362-C822062245DB}" type="presOf" srcId="{A6EED1A3-028D-4830-ADD9-B10547AF8840}" destId="{4CE92211-FDC8-4FB6-A5FD-30DF8435A06D}" srcOrd="0" destOrd="0" presId="urn:microsoft.com/office/officeart/2005/8/layout/vList2"/>
    <dgm:cxn modelId="{28B85090-B672-4303-87B7-41C0793AE2BC}" type="presOf" srcId="{BC5237CC-274A-4207-8EE0-681FB20765A7}" destId="{4A85788D-2FB8-4D9E-82B8-362E939C594A}" srcOrd="0" destOrd="0" presId="urn:microsoft.com/office/officeart/2005/8/layout/vList2"/>
    <dgm:cxn modelId="{9AB568A2-2646-45C0-BCB2-A8C8F670D71F}" srcId="{487F46EC-71D0-4C14-A52D-4BFDD769DE91}" destId="{BC5237CC-274A-4207-8EE0-681FB20765A7}" srcOrd="5" destOrd="0" parTransId="{AA4AD617-2787-4009-A19C-9E65EE52A8EE}" sibTransId="{529EBBC9-9F90-4ED0-81F9-D442A898080F}"/>
    <dgm:cxn modelId="{8A3584A2-2655-4AF7-82D8-1160DD31DEFB}" srcId="{487F46EC-71D0-4C14-A52D-4BFDD769DE91}" destId="{5E561EAF-6DB9-4E89-851E-DB9C9BB642DF}" srcOrd="1" destOrd="0" parTransId="{9421E796-3AD3-430E-8843-E907B1A7F3FA}" sibTransId="{A9D864A3-9C72-4719-84AB-FAD4F4B90EC2}"/>
    <dgm:cxn modelId="{F550AEA5-0281-45A1-A8A3-F9E3057D79CF}" type="presOf" srcId="{A05C874F-4C46-4AB0-9903-DA550B64D49E}" destId="{F46D150E-96BC-4EC3-9ABF-6A0228828E64}" srcOrd="0" destOrd="0" presId="urn:microsoft.com/office/officeart/2005/8/layout/vList2"/>
    <dgm:cxn modelId="{17C103B3-8138-4FB9-B4B6-0EE47D5854DC}" type="presOf" srcId="{A874806D-6F67-478C-B195-495DAAE40D62}" destId="{77DE03AB-CDF5-42A4-85BF-131E3B2828BF}" srcOrd="0" destOrd="1" presId="urn:microsoft.com/office/officeart/2005/8/layout/vList2"/>
    <dgm:cxn modelId="{C30BFEB8-E155-43E9-99B4-8649F72A30A7}" type="presOf" srcId="{9731D1BD-2068-49F1-BFC9-3C3C4A5919F7}" destId="{BEC73488-1568-4DA6-8A6F-A79A48542FB1}" srcOrd="0" destOrd="1" presId="urn:microsoft.com/office/officeart/2005/8/layout/vList2"/>
    <dgm:cxn modelId="{51C4C9B9-994C-452E-BA81-6A4E3C5A55F9}" srcId="{0CBC15FF-C45A-42B1-8DA9-DD337406342C}" destId="{A874806D-6F67-478C-B195-495DAAE40D62}" srcOrd="1" destOrd="0" parTransId="{CB0E264F-3B9C-4D9F-BD6B-15843F2360FE}" sibTransId="{FF87AF9A-1660-47F2-80B4-6B6A2B045845}"/>
    <dgm:cxn modelId="{AD3FF7C5-B3D0-40D1-85EF-905FAE05A1A8}" srcId="{487F46EC-71D0-4C14-A52D-4BFDD769DE91}" destId="{A6EED1A3-028D-4830-ADD9-B10547AF8840}" srcOrd="0" destOrd="0" parTransId="{E0043837-9A91-4336-93AD-4A04C7D6C9B7}" sibTransId="{B7296BB4-3156-4453-8FF9-78711647DDB0}"/>
    <dgm:cxn modelId="{570369C6-E9D0-4F4E-9F08-6EE760BBD63E}" srcId="{A05C874F-4C46-4AB0-9903-DA550B64D49E}" destId="{0DE62B7E-EA7D-4C01-BC0A-1CDBBA9A32A1}" srcOrd="2" destOrd="0" parTransId="{C4F9E435-B9E7-47FB-A45B-A1D9F7F26255}" sibTransId="{01857BA0-5D56-4E75-8DD7-37DE62CAE873}"/>
    <dgm:cxn modelId="{C3C279D0-0CBF-46D4-AFBD-663F4F4DBBDD}" type="presOf" srcId="{E7F7592C-D571-469A-8D6D-F714A20DCBBC}" destId="{C80EC0A4-FA11-4F99-B2F8-C0926BD71283}" srcOrd="0" destOrd="0" presId="urn:microsoft.com/office/officeart/2005/8/layout/vList2"/>
    <dgm:cxn modelId="{61DBAAD3-5E08-4D59-A9E1-E8EC2A496A0F}" type="presOf" srcId="{0DE62B7E-EA7D-4C01-BC0A-1CDBBA9A32A1}" destId="{BEC73488-1568-4DA6-8A6F-A79A48542FB1}" srcOrd="0" destOrd="2" presId="urn:microsoft.com/office/officeart/2005/8/layout/vList2"/>
    <dgm:cxn modelId="{7289ADDB-54B2-4DA2-A592-8F6EE75CD739}" srcId="{A05C874F-4C46-4AB0-9903-DA550B64D49E}" destId="{6C15E83B-77EB-43A8-9617-5607B0A0F120}" srcOrd="0" destOrd="0" parTransId="{F703FB81-5708-42DB-A885-DEFE976925DE}" sibTransId="{16130293-EFFD-410B-B7DE-A3724E5EAB0A}"/>
    <dgm:cxn modelId="{7943BBDB-B188-45A1-9F66-5E570701D2CE}" srcId="{0CBC15FF-C45A-42B1-8DA9-DD337406342C}" destId="{5DABAB5C-1D26-410D-B226-15202A16F4C3}" srcOrd="0" destOrd="0" parTransId="{01D70C17-7225-41F7-9C1A-34EB20BFBE66}" sibTransId="{6B1FD71D-57D0-4697-AF94-6EA14D818486}"/>
    <dgm:cxn modelId="{363D07F8-E98F-4DF0-8512-0BC178B30B56}" type="presOf" srcId="{6C15E83B-77EB-43A8-9617-5607B0A0F120}" destId="{BEC73488-1568-4DA6-8A6F-A79A48542FB1}" srcOrd="0" destOrd="0" presId="urn:microsoft.com/office/officeart/2005/8/layout/vList2"/>
    <dgm:cxn modelId="{7D46D16C-C45A-483B-9780-E983ECDF6FF9}" type="presParOf" srcId="{F60C7FCD-2522-46E2-9BDD-B70FD7678445}" destId="{4CE92211-FDC8-4FB6-A5FD-30DF8435A06D}" srcOrd="0" destOrd="0" presId="urn:microsoft.com/office/officeart/2005/8/layout/vList2"/>
    <dgm:cxn modelId="{34CAB9C5-5898-4F70-B4A6-22ACC15BC570}" type="presParOf" srcId="{F60C7FCD-2522-46E2-9BDD-B70FD7678445}" destId="{11AD543C-190B-4557-B0FD-F60547BB659D}" srcOrd="1" destOrd="0" presId="urn:microsoft.com/office/officeart/2005/8/layout/vList2"/>
    <dgm:cxn modelId="{0BCFCB46-04D0-4957-ABA7-0646E9D4E7DA}" type="presParOf" srcId="{F60C7FCD-2522-46E2-9BDD-B70FD7678445}" destId="{890E4CEA-AEE1-43EC-9DDC-C47D2E09AFEC}" srcOrd="2" destOrd="0" presId="urn:microsoft.com/office/officeart/2005/8/layout/vList2"/>
    <dgm:cxn modelId="{4575100F-AEA9-478A-98F9-7B008446FF2D}" type="presParOf" srcId="{F60C7FCD-2522-46E2-9BDD-B70FD7678445}" destId="{58843615-8594-47DD-A179-8AFBCCE5B2F4}" srcOrd="3" destOrd="0" presId="urn:microsoft.com/office/officeart/2005/8/layout/vList2"/>
    <dgm:cxn modelId="{D48AA296-A490-4DC3-8059-F3318E7EB302}" type="presParOf" srcId="{F60C7FCD-2522-46E2-9BDD-B70FD7678445}" destId="{C80EC0A4-FA11-4F99-B2F8-C0926BD71283}" srcOrd="4" destOrd="0" presId="urn:microsoft.com/office/officeart/2005/8/layout/vList2"/>
    <dgm:cxn modelId="{35DE2797-B083-4367-887F-1A961DB6F907}" type="presParOf" srcId="{F60C7FCD-2522-46E2-9BDD-B70FD7678445}" destId="{84436046-A349-4EA2-9B93-D0DD2735C36E}" srcOrd="5" destOrd="0" presId="urn:microsoft.com/office/officeart/2005/8/layout/vList2"/>
    <dgm:cxn modelId="{069BEEC4-2640-432E-AB10-81D4DAFB867A}" type="presParOf" srcId="{F60C7FCD-2522-46E2-9BDD-B70FD7678445}" destId="{5FEBA7D5-CA83-4FC1-A8F1-D7C168543FE0}" srcOrd="6" destOrd="0" presId="urn:microsoft.com/office/officeart/2005/8/layout/vList2"/>
    <dgm:cxn modelId="{C4571FB2-7D62-4E25-B9E3-4909C071825C}" type="presParOf" srcId="{F60C7FCD-2522-46E2-9BDD-B70FD7678445}" destId="{77DE03AB-CDF5-42A4-85BF-131E3B2828BF}" srcOrd="7" destOrd="0" presId="urn:microsoft.com/office/officeart/2005/8/layout/vList2"/>
    <dgm:cxn modelId="{4553F761-712D-49E7-BE04-9FEAFD8F066A}" type="presParOf" srcId="{F60C7FCD-2522-46E2-9BDD-B70FD7678445}" destId="{F46D150E-96BC-4EC3-9ABF-6A0228828E64}" srcOrd="8" destOrd="0" presId="urn:microsoft.com/office/officeart/2005/8/layout/vList2"/>
    <dgm:cxn modelId="{28FA68F2-3408-4C16-A6AE-484CB54786AB}" type="presParOf" srcId="{F60C7FCD-2522-46E2-9BDD-B70FD7678445}" destId="{BEC73488-1568-4DA6-8A6F-A79A48542FB1}" srcOrd="9" destOrd="0" presId="urn:microsoft.com/office/officeart/2005/8/layout/vList2"/>
    <dgm:cxn modelId="{77C7DCD1-88A5-429B-A2CA-BCD52322E6D2}" type="presParOf" srcId="{F60C7FCD-2522-46E2-9BDD-B70FD7678445}" destId="{4A85788D-2FB8-4D9E-82B8-362E939C594A}"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BE75E9B-D5DB-4703-8916-166F9E1108B9}"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04711698-2278-43ED-AA92-58CBF815E552}">
      <dgm:prSet/>
      <dgm:spPr/>
      <dgm:t>
        <a:bodyPr/>
        <a:lstStyle/>
        <a:p>
          <a:r>
            <a:rPr lang="en-US" b="0" i="0" dirty="0"/>
            <a:t>Occurs when there is resistance to portal blood flow = increased resistance and structural changes due to the buildup of scar tissue</a:t>
          </a:r>
          <a:endParaRPr lang="en-US" dirty="0"/>
        </a:p>
      </dgm:t>
    </dgm:pt>
    <dgm:pt modelId="{B340F58E-DA15-44DD-A5C8-48A59CE5506E}" type="parTrans" cxnId="{B28EF745-2922-42C7-B540-7E6D05407461}">
      <dgm:prSet/>
      <dgm:spPr/>
      <dgm:t>
        <a:bodyPr/>
        <a:lstStyle/>
        <a:p>
          <a:endParaRPr lang="en-US"/>
        </a:p>
      </dgm:t>
    </dgm:pt>
    <dgm:pt modelId="{75453F7E-7651-49E4-9D57-D98AE64646FE}" type="sibTrans" cxnId="{B28EF745-2922-42C7-B540-7E6D05407461}">
      <dgm:prSet/>
      <dgm:spPr/>
      <dgm:t>
        <a:bodyPr/>
        <a:lstStyle/>
        <a:p>
          <a:endParaRPr lang="en-US"/>
        </a:p>
      </dgm:t>
    </dgm:pt>
    <dgm:pt modelId="{E75C153E-EDB0-4FE5-A8AD-393343771193}">
      <dgm:prSet/>
      <dgm:spPr/>
      <dgm:t>
        <a:bodyPr/>
        <a:lstStyle/>
        <a:p>
          <a:r>
            <a:rPr lang="en-US" b="0" i="0"/>
            <a:t>Usually asymptomatic until complications develop</a:t>
          </a:r>
          <a:endParaRPr lang="en-US"/>
        </a:p>
      </dgm:t>
    </dgm:pt>
    <dgm:pt modelId="{FB2D5E3E-4139-4EEE-8898-A8C2994EFB77}" type="parTrans" cxnId="{2F13BA1E-1D5E-44DE-A354-2662290BCF6C}">
      <dgm:prSet/>
      <dgm:spPr/>
      <dgm:t>
        <a:bodyPr/>
        <a:lstStyle/>
        <a:p>
          <a:endParaRPr lang="en-US"/>
        </a:p>
      </dgm:t>
    </dgm:pt>
    <dgm:pt modelId="{668CAB8C-ECB5-49A1-9098-F52CADEE3B83}" type="sibTrans" cxnId="{2F13BA1E-1D5E-44DE-A354-2662290BCF6C}">
      <dgm:prSet/>
      <dgm:spPr/>
      <dgm:t>
        <a:bodyPr/>
        <a:lstStyle/>
        <a:p>
          <a:endParaRPr lang="en-US"/>
        </a:p>
      </dgm:t>
    </dgm:pt>
    <dgm:pt modelId="{91FF2EE4-A593-476C-A8B8-586727901954}">
      <dgm:prSet/>
      <dgm:spPr/>
      <dgm:t>
        <a:bodyPr/>
        <a:lstStyle/>
        <a:p>
          <a:r>
            <a:rPr lang="en-US" b="0" i="0"/>
            <a:t>Ascites, variceal hemorrhage, SBP, etc</a:t>
          </a:r>
          <a:endParaRPr lang="en-US"/>
        </a:p>
      </dgm:t>
    </dgm:pt>
    <dgm:pt modelId="{E6518D57-21FB-416A-84CE-6C4A85F06A8E}" type="parTrans" cxnId="{E601FCDE-31C9-4850-A4F1-89DB140842CB}">
      <dgm:prSet/>
      <dgm:spPr/>
      <dgm:t>
        <a:bodyPr/>
        <a:lstStyle/>
        <a:p>
          <a:endParaRPr lang="en-US"/>
        </a:p>
      </dgm:t>
    </dgm:pt>
    <dgm:pt modelId="{11F6E0A1-2B12-425A-83FA-BEFD294BB7E7}" type="sibTrans" cxnId="{E601FCDE-31C9-4850-A4F1-89DB140842CB}">
      <dgm:prSet/>
      <dgm:spPr/>
      <dgm:t>
        <a:bodyPr/>
        <a:lstStyle/>
        <a:p>
          <a:endParaRPr lang="en-US"/>
        </a:p>
      </dgm:t>
    </dgm:pt>
    <dgm:pt modelId="{A13D9EC0-A3CD-4138-81A3-75B135EF6BD5}">
      <dgm:prSet/>
      <dgm:spPr/>
      <dgm:t>
        <a:bodyPr/>
        <a:lstStyle/>
        <a:p>
          <a:r>
            <a:rPr lang="en-US" b="0" i="0"/>
            <a:t>Diagnosis: If patient has known risk factors and clinical manifestation, then additional testing is not needed.  If in doubt, can use hepatic venous pressure gradient (HVPG)</a:t>
          </a:r>
          <a:endParaRPr lang="en-US"/>
        </a:p>
      </dgm:t>
    </dgm:pt>
    <dgm:pt modelId="{CD746FC6-E5BB-44A5-9782-0415E7338B5D}" type="parTrans" cxnId="{5473957C-3C95-48A0-A0D2-8A9B306EB1CC}">
      <dgm:prSet/>
      <dgm:spPr/>
      <dgm:t>
        <a:bodyPr/>
        <a:lstStyle/>
        <a:p>
          <a:endParaRPr lang="en-US"/>
        </a:p>
      </dgm:t>
    </dgm:pt>
    <dgm:pt modelId="{9F28A1E4-94EA-4D6C-A58A-CCA20DCCCC37}" type="sibTrans" cxnId="{5473957C-3C95-48A0-A0D2-8A9B306EB1CC}">
      <dgm:prSet/>
      <dgm:spPr/>
      <dgm:t>
        <a:bodyPr/>
        <a:lstStyle/>
        <a:p>
          <a:endParaRPr lang="en-US"/>
        </a:p>
      </dgm:t>
    </dgm:pt>
    <dgm:pt modelId="{D3A7FF93-01D3-4282-967D-2A422DF07DB1}" type="pres">
      <dgm:prSet presAssocID="{CBE75E9B-D5DB-4703-8916-166F9E1108B9}" presName="outerComposite" presStyleCnt="0">
        <dgm:presLayoutVars>
          <dgm:chMax val="5"/>
          <dgm:dir/>
          <dgm:resizeHandles val="exact"/>
        </dgm:presLayoutVars>
      </dgm:prSet>
      <dgm:spPr/>
    </dgm:pt>
    <dgm:pt modelId="{8B270ED3-DA8C-427B-ADEC-0846B3482D2F}" type="pres">
      <dgm:prSet presAssocID="{CBE75E9B-D5DB-4703-8916-166F9E1108B9}" presName="dummyMaxCanvas" presStyleCnt="0">
        <dgm:presLayoutVars/>
      </dgm:prSet>
      <dgm:spPr/>
    </dgm:pt>
    <dgm:pt modelId="{8329C74A-BD2F-49E7-B3C9-6523E0857BC1}" type="pres">
      <dgm:prSet presAssocID="{CBE75E9B-D5DB-4703-8916-166F9E1108B9}" presName="ThreeNodes_1" presStyleLbl="node1" presStyleIdx="0" presStyleCnt="3">
        <dgm:presLayoutVars>
          <dgm:bulletEnabled val="1"/>
        </dgm:presLayoutVars>
      </dgm:prSet>
      <dgm:spPr/>
    </dgm:pt>
    <dgm:pt modelId="{864BB400-2961-47D6-A1E2-8920208848C9}" type="pres">
      <dgm:prSet presAssocID="{CBE75E9B-D5DB-4703-8916-166F9E1108B9}" presName="ThreeNodes_2" presStyleLbl="node1" presStyleIdx="1" presStyleCnt="3">
        <dgm:presLayoutVars>
          <dgm:bulletEnabled val="1"/>
        </dgm:presLayoutVars>
      </dgm:prSet>
      <dgm:spPr/>
    </dgm:pt>
    <dgm:pt modelId="{CEAA22A6-CEA6-4AFD-864A-BF5CBBD48FDB}" type="pres">
      <dgm:prSet presAssocID="{CBE75E9B-D5DB-4703-8916-166F9E1108B9}" presName="ThreeNodes_3" presStyleLbl="node1" presStyleIdx="2" presStyleCnt="3">
        <dgm:presLayoutVars>
          <dgm:bulletEnabled val="1"/>
        </dgm:presLayoutVars>
      </dgm:prSet>
      <dgm:spPr/>
    </dgm:pt>
    <dgm:pt modelId="{9BC92702-2B6D-4639-94A0-29C1E62F3F6A}" type="pres">
      <dgm:prSet presAssocID="{CBE75E9B-D5DB-4703-8916-166F9E1108B9}" presName="ThreeConn_1-2" presStyleLbl="fgAccFollowNode1" presStyleIdx="0" presStyleCnt="2">
        <dgm:presLayoutVars>
          <dgm:bulletEnabled val="1"/>
        </dgm:presLayoutVars>
      </dgm:prSet>
      <dgm:spPr/>
    </dgm:pt>
    <dgm:pt modelId="{BCFD3C34-1682-4098-A5F1-09BC74F76811}" type="pres">
      <dgm:prSet presAssocID="{CBE75E9B-D5DB-4703-8916-166F9E1108B9}" presName="ThreeConn_2-3" presStyleLbl="fgAccFollowNode1" presStyleIdx="1" presStyleCnt="2">
        <dgm:presLayoutVars>
          <dgm:bulletEnabled val="1"/>
        </dgm:presLayoutVars>
      </dgm:prSet>
      <dgm:spPr/>
    </dgm:pt>
    <dgm:pt modelId="{9583325A-E80C-4458-8FE3-B198D5D5BDF0}" type="pres">
      <dgm:prSet presAssocID="{CBE75E9B-D5DB-4703-8916-166F9E1108B9}" presName="ThreeNodes_1_text" presStyleLbl="node1" presStyleIdx="2" presStyleCnt="3">
        <dgm:presLayoutVars>
          <dgm:bulletEnabled val="1"/>
        </dgm:presLayoutVars>
      </dgm:prSet>
      <dgm:spPr/>
    </dgm:pt>
    <dgm:pt modelId="{EBAFFFB0-0411-424D-B52C-178F9EF3D7B8}" type="pres">
      <dgm:prSet presAssocID="{CBE75E9B-D5DB-4703-8916-166F9E1108B9}" presName="ThreeNodes_2_text" presStyleLbl="node1" presStyleIdx="2" presStyleCnt="3">
        <dgm:presLayoutVars>
          <dgm:bulletEnabled val="1"/>
        </dgm:presLayoutVars>
      </dgm:prSet>
      <dgm:spPr/>
    </dgm:pt>
    <dgm:pt modelId="{0256F882-13B1-4F8A-80AF-E43C0951C750}" type="pres">
      <dgm:prSet presAssocID="{CBE75E9B-D5DB-4703-8916-166F9E1108B9}" presName="ThreeNodes_3_text" presStyleLbl="node1" presStyleIdx="2" presStyleCnt="3">
        <dgm:presLayoutVars>
          <dgm:bulletEnabled val="1"/>
        </dgm:presLayoutVars>
      </dgm:prSet>
      <dgm:spPr/>
    </dgm:pt>
  </dgm:ptLst>
  <dgm:cxnLst>
    <dgm:cxn modelId="{3646EA10-FB3B-4F96-A4D5-12CB436081F1}" type="presOf" srcId="{CBE75E9B-D5DB-4703-8916-166F9E1108B9}" destId="{D3A7FF93-01D3-4282-967D-2A422DF07DB1}" srcOrd="0" destOrd="0" presId="urn:microsoft.com/office/officeart/2005/8/layout/vProcess5"/>
    <dgm:cxn modelId="{2F13BA1E-1D5E-44DE-A354-2662290BCF6C}" srcId="{CBE75E9B-D5DB-4703-8916-166F9E1108B9}" destId="{E75C153E-EDB0-4FE5-A8AD-393343771193}" srcOrd="1" destOrd="0" parTransId="{FB2D5E3E-4139-4EEE-8898-A8C2994EFB77}" sibTransId="{668CAB8C-ECB5-49A1-9098-F52CADEE3B83}"/>
    <dgm:cxn modelId="{C7DA6522-FED5-4DC9-B873-08AD8F47F3B2}" type="presOf" srcId="{91FF2EE4-A593-476C-A8B8-586727901954}" destId="{864BB400-2961-47D6-A1E2-8920208848C9}" srcOrd="0" destOrd="1" presId="urn:microsoft.com/office/officeart/2005/8/layout/vProcess5"/>
    <dgm:cxn modelId="{29271B28-0A35-42C6-8D4F-F54F67D38927}" type="presOf" srcId="{A13D9EC0-A3CD-4138-81A3-75B135EF6BD5}" destId="{CEAA22A6-CEA6-4AFD-864A-BF5CBBD48FDB}" srcOrd="0" destOrd="0" presId="urn:microsoft.com/office/officeart/2005/8/layout/vProcess5"/>
    <dgm:cxn modelId="{B28EF745-2922-42C7-B540-7E6D05407461}" srcId="{CBE75E9B-D5DB-4703-8916-166F9E1108B9}" destId="{04711698-2278-43ED-AA92-58CBF815E552}" srcOrd="0" destOrd="0" parTransId="{B340F58E-DA15-44DD-A5C8-48A59CE5506E}" sibTransId="{75453F7E-7651-49E4-9D57-D98AE64646FE}"/>
    <dgm:cxn modelId="{596EBA6B-ACC1-4583-B24A-D24D05718023}" type="presOf" srcId="{04711698-2278-43ED-AA92-58CBF815E552}" destId="{9583325A-E80C-4458-8FE3-B198D5D5BDF0}" srcOrd="1" destOrd="0" presId="urn:microsoft.com/office/officeart/2005/8/layout/vProcess5"/>
    <dgm:cxn modelId="{5473957C-3C95-48A0-A0D2-8A9B306EB1CC}" srcId="{CBE75E9B-D5DB-4703-8916-166F9E1108B9}" destId="{A13D9EC0-A3CD-4138-81A3-75B135EF6BD5}" srcOrd="2" destOrd="0" parTransId="{CD746FC6-E5BB-44A5-9782-0415E7338B5D}" sibTransId="{9F28A1E4-94EA-4D6C-A58A-CCA20DCCCC37}"/>
    <dgm:cxn modelId="{7E1DA4A5-28B3-4F0A-9254-3370C261266E}" type="presOf" srcId="{E75C153E-EDB0-4FE5-A8AD-393343771193}" destId="{EBAFFFB0-0411-424D-B52C-178F9EF3D7B8}" srcOrd="1" destOrd="0" presId="urn:microsoft.com/office/officeart/2005/8/layout/vProcess5"/>
    <dgm:cxn modelId="{4991C5AC-EB72-4787-A7BA-78AE9279A812}" type="presOf" srcId="{04711698-2278-43ED-AA92-58CBF815E552}" destId="{8329C74A-BD2F-49E7-B3C9-6523E0857BC1}" srcOrd="0" destOrd="0" presId="urn:microsoft.com/office/officeart/2005/8/layout/vProcess5"/>
    <dgm:cxn modelId="{D861C7BA-B104-475E-943E-20AA95DBFEE0}" type="presOf" srcId="{A13D9EC0-A3CD-4138-81A3-75B135EF6BD5}" destId="{0256F882-13B1-4F8A-80AF-E43C0951C750}" srcOrd="1" destOrd="0" presId="urn:microsoft.com/office/officeart/2005/8/layout/vProcess5"/>
    <dgm:cxn modelId="{C1B2D9BE-E757-4754-AA07-9B102C4ED57F}" type="presOf" srcId="{75453F7E-7651-49E4-9D57-D98AE64646FE}" destId="{9BC92702-2B6D-4639-94A0-29C1E62F3F6A}" srcOrd="0" destOrd="0" presId="urn:microsoft.com/office/officeart/2005/8/layout/vProcess5"/>
    <dgm:cxn modelId="{D6AE4BD2-6913-4A20-BB0A-0ABFCB9AA284}" type="presOf" srcId="{668CAB8C-ECB5-49A1-9098-F52CADEE3B83}" destId="{BCFD3C34-1682-4098-A5F1-09BC74F76811}" srcOrd="0" destOrd="0" presId="urn:microsoft.com/office/officeart/2005/8/layout/vProcess5"/>
    <dgm:cxn modelId="{E601FCDE-31C9-4850-A4F1-89DB140842CB}" srcId="{E75C153E-EDB0-4FE5-A8AD-393343771193}" destId="{91FF2EE4-A593-476C-A8B8-586727901954}" srcOrd="0" destOrd="0" parTransId="{E6518D57-21FB-416A-84CE-6C4A85F06A8E}" sibTransId="{11F6E0A1-2B12-425A-83FA-BEFD294BB7E7}"/>
    <dgm:cxn modelId="{40E6F1F5-6790-4C38-AACA-324AD2C17F7B}" type="presOf" srcId="{E75C153E-EDB0-4FE5-A8AD-393343771193}" destId="{864BB400-2961-47D6-A1E2-8920208848C9}" srcOrd="0" destOrd="0" presId="urn:microsoft.com/office/officeart/2005/8/layout/vProcess5"/>
    <dgm:cxn modelId="{03254BFD-1E2C-412D-AF94-08CCC1E60335}" type="presOf" srcId="{91FF2EE4-A593-476C-A8B8-586727901954}" destId="{EBAFFFB0-0411-424D-B52C-178F9EF3D7B8}" srcOrd="1" destOrd="1" presId="urn:microsoft.com/office/officeart/2005/8/layout/vProcess5"/>
    <dgm:cxn modelId="{308B55BF-F4C4-45C3-B48E-2F86857C2792}" type="presParOf" srcId="{D3A7FF93-01D3-4282-967D-2A422DF07DB1}" destId="{8B270ED3-DA8C-427B-ADEC-0846B3482D2F}" srcOrd="0" destOrd="0" presId="urn:microsoft.com/office/officeart/2005/8/layout/vProcess5"/>
    <dgm:cxn modelId="{CA68DF79-A12C-4EB2-9D19-A832A21A3DD8}" type="presParOf" srcId="{D3A7FF93-01D3-4282-967D-2A422DF07DB1}" destId="{8329C74A-BD2F-49E7-B3C9-6523E0857BC1}" srcOrd="1" destOrd="0" presId="urn:microsoft.com/office/officeart/2005/8/layout/vProcess5"/>
    <dgm:cxn modelId="{7123429B-D48F-4776-9CDC-951C24E798A9}" type="presParOf" srcId="{D3A7FF93-01D3-4282-967D-2A422DF07DB1}" destId="{864BB400-2961-47D6-A1E2-8920208848C9}" srcOrd="2" destOrd="0" presId="urn:microsoft.com/office/officeart/2005/8/layout/vProcess5"/>
    <dgm:cxn modelId="{5F682BC2-BF9B-43BA-BC56-77ECE85C6B95}" type="presParOf" srcId="{D3A7FF93-01D3-4282-967D-2A422DF07DB1}" destId="{CEAA22A6-CEA6-4AFD-864A-BF5CBBD48FDB}" srcOrd="3" destOrd="0" presId="urn:microsoft.com/office/officeart/2005/8/layout/vProcess5"/>
    <dgm:cxn modelId="{240CD3A2-28E5-4548-8416-A4D311224655}" type="presParOf" srcId="{D3A7FF93-01D3-4282-967D-2A422DF07DB1}" destId="{9BC92702-2B6D-4639-94A0-29C1E62F3F6A}" srcOrd="4" destOrd="0" presId="urn:microsoft.com/office/officeart/2005/8/layout/vProcess5"/>
    <dgm:cxn modelId="{BC213ECE-7AAA-449C-85F9-4FEE0CB9CBDA}" type="presParOf" srcId="{D3A7FF93-01D3-4282-967D-2A422DF07DB1}" destId="{BCFD3C34-1682-4098-A5F1-09BC74F76811}" srcOrd="5" destOrd="0" presId="urn:microsoft.com/office/officeart/2005/8/layout/vProcess5"/>
    <dgm:cxn modelId="{96EE8BDC-4076-442D-852B-6FD2E69FF382}" type="presParOf" srcId="{D3A7FF93-01D3-4282-967D-2A422DF07DB1}" destId="{9583325A-E80C-4458-8FE3-B198D5D5BDF0}" srcOrd="6" destOrd="0" presId="urn:microsoft.com/office/officeart/2005/8/layout/vProcess5"/>
    <dgm:cxn modelId="{3C07A8D8-5133-4A41-A2F0-DA2109D8120E}" type="presParOf" srcId="{D3A7FF93-01D3-4282-967D-2A422DF07DB1}" destId="{EBAFFFB0-0411-424D-B52C-178F9EF3D7B8}" srcOrd="7" destOrd="0" presId="urn:microsoft.com/office/officeart/2005/8/layout/vProcess5"/>
    <dgm:cxn modelId="{1A816FD6-7B80-4F94-BC14-7B0F3E36E13F}" type="presParOf" srcId="{D3A7FF93-01D3-4282-967D-2A422DF07DB1}" destId="{0256F882-13B1-4F8A-80AF-E43C0951C750}"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314ED2-5510-4F97-BAEA-716DF7307273}"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A4FF910F-3E8F-46E4-ADCB-BB234ED2A7CA}">
      <dgm:prSet/>
      <dgm:spPr/>
      <dgm:t>
        <a:bodyPr/>
        <a:lstStyle/>
        <a:p>
          <a:r>
            <a:rPr lang="en-US" b="0" i="0"/>
            <a:t>Medical emergency – mortality rate 7-15%, admission to ICU</a:t>
          </a:r>
          <a:endParaRPr lang="en-US"/>
        </a:p>
      </dgm:t>
    </dgm:pt>
    <dgm:pt modelId="{796D74D8-8487-4994-8A24-DE35BC5ED6C4}" type="parTrans" cxnId="{2D68A3F2-B9A1-4534-A077-554765EDDA75}">
      <dgm:prSet/>
      <dgm:spPr/>
      <dgm:t>
        <a:bodyPr/>
        <a:lstStyle/>
        <a:p>
          <a:endParaRPr lang="en-US"/>
        </a:p>
      </dgm:t>
    </dgm:pt>
    <dgm:pt modelId="{2C53487B-2AF0-4E51-835E-EFF781E5BA85}" type="sibTrans" cxnId="{2D68A3F2-B9A1-4534-A077-554765EDDA75}">
      <dgm:prSet/>
      <dgm:spPr/>
      <dgm:t>
        <a:bodyPr/>
        <a:lstStyle/>
        <a:p>
          <a:endParaRPr lang="en-US"/>
        </a:p>
      </dgm:t>
    </dgm:pt>
    <dgm:pt modelId="{0212E755-3AEA-44AF-93A4-21FDEF21CFE9}">
      <dgm:prSet/>
      <dgm:spPr/>
      <dgm:t>
        <a:bodyPr/>
        <a:lstStyle/>
        <a:p>
          <a:r>
            <a:rPr lang="en-US" b="0" i="0"/>
            <a:t>Course of action:</a:t>
          </a:r>
          <a:endParaRPr lang="en-US"/>
        </a:p>
      </dgm:t>
    </dgm:pt>
    <dgm:pt modelId="{D75A6D13-F8CF-4470-97E9-2FC182297438}" type="parTrans" cxnId="{E4B5AAD9-10D2-4636-86D8-A742741A1121}">
      <dgm:prSet/>
      <dgm:spPr/>
      <dgm:t>
        <a:bodyPr/>
        <a:lstStyle/>
        <a:p>
          <a:endParaRPr lang="en-US"/>
        </a:p>
      </dgm:t>
    </dgm:pt>
    <dgm:pt modelId="{C468CE46-D143-4EEB-9F11-A2957B15F263}" type="sibTrans" cxnId="{E4B5AAD9-10D2-4636-86D8-A742741A1121}">
      <dgm:prSet/>
      <dgm:spPr/>
      <dgm:t>
        <a:bodyPr/>
        <a:lstStyle/>
        <a:p>
          <a:endParaRPr lang="en-US"/>
        </a:p>
      </dgm:t>
    </dgm:pt>
    <dgm:pt modelId="{0C58F1D6-0D93-4E47-A1C9-FB98492DE20D}">
      <dgm:prSet/>
      <dgm:spPr/>
      <dgm:t>
        <a:bodyPr/>
        <a:lstStyle/>
        <a:p>
          <a:r>
            <a:rPr lang="en-US" b="0" i="0"/>
            <a:t>Adequate fluid resuscitation</a:t>
          </a:r>
          <a:endParaRPr lang="en-US"/>
        </a:p>
      </dgm:t>
    </dgm:pt>
    <dgm:pt modelId="{D33AD499-0D9F-4A63-B09F-B437E1A00A35}" type="parTrans" cxnId="{517FC929-4D1A-448B-94AA-A74F93B12D93}">
      <dgm:prSet/>
      <dgm:spPr/>
      <dgm:t>
        <a:bodyPr/>
        <a:lstStyle/>
        <a:p>
          <a:endParaRPr lang="en-US"/>
        </a:p>
      </dgm:t>
    </dgm:pt>
    <dgm:pt modelId="{F5BB82C0-5096-42F4-893C-EB1A19A9AD6D}" type="sibTrans" cxnId="{517FC929-4D1A-448B-94AA-A74F93B12D93}">
      <dgm:prSet/>
      <dgm:spPr/>
      <dgm:t>
        <a:bodyPr/>
        <a:lstStyle/>
        <a:p>
          <a:endParaRPr lang="en-US"/>
        </a:p>
      </dgm:t>
    </dgm:pt>
    <dgm:pt modelId="{BD9A221B-E759-43E3-B059-2CD296845BC5}">
      <dgm:prSet/>
      <dgm:spPr/>
      <dgm:t>
        <a:bodyPr/>
        <a:lstStyle/>
        <a:p>
          <a:r>
            <a:rPr lang="en-US" b="0" i="0"/>
            <a:t>Protection of airway from aspirating blood</a:t>
          </a:r>
          <a:endParaRPr lang="en-US"/>
        </a:p>
      </dgm:t>
    </dgm:pt>
    <dgm:pt modelId="{56BAB8C5-AC29-4E08-A2BF-EA1A910F17E3}" type="parTrans" cxnId="{135B955B-F012-49D3-B514-A17AA42281D0}">
      <dgm:prSet/>
      <dgm:spPr/>
      <dgm:t>
        <a:bodyPr/>
        <a:lstStyle/>
        <a:p>
          <a:endParaRPr lang="en-US"/>
        </a:p>
      </dgm:t>
    </dgm:pt>
    <dgm:pt modelId="{D0480CE0-454A-478B-A32B-359D73020C9A}" type="sibTrans" cxnId="{135B955B-F012-49D3-B514-A17AA42281D0}">
      <dgm:prSet/>
      <dgm:spPr/>
      <dgm:t>
        <a:bodyPr/>
        <a:lstStyle/>
        <a:p>
          <a:endParaRPr lang="en-US"/>
        </a:p>
      </dgm:t>
    </dgm:pt>
    <dgm:pt modelId="{94556EFD-E0BB-449E-A96C-6B75166DB828}">
      <dgm:prSet/>
      <dgm:spPr/>
      <dgm:t>
        <a:bodyPr/>
        <a:lstStyle/>
        <a:p>
          <a:r>
            <a:rPr lang="en-US" b="0" i="0"/>
            <a:t>Control bleeding</a:t>
          </a:r>
          <a:endParaRPr lang="en-US"/>
        </a:p>
      </dgm:t>
    </dgm:pt>
    <dgm:pt modelId="{7D9E46FE-68D5-4583-9071-23F7930B4C9F}" type="parTrans" cxnId="{6C2B774F-5DFC-4F62-B9CE-1905F3373CEC}">
      <dgm:prSet/>
      <dgm:spPr/>
      <dgm:t>
        <a:bodyPr/>
        <a:lstStyle/>
        <a:p>
          <a:endParaRPr lang="en-US"/>
        </a:p>
      </dgm:t>
    </dgm:pt>
    <dgm:pt modelId="{6BE9A850-32A8-4A3B-B417-D4B013F49DA3}" type="sibTrans" cxnId="{6C2B774F-5DFC-4F62-B9CE-1905F3373CEC}">
      <dgm:prSet/>
      <dgm:spPr/>
      <dgm:t>
        <a:bodyPr/>
        <a:lstStyle/>
        <a:p>
          <a:endParaRPr lang="en-US"/>
        </a:p>
      </dgm:t>
    </dgm:pt>
    <dgm:pt modelId="{DD7D4C07-11B1-4582-84E0-E1931CE914EC}">
      <dgm:prSet/>
      <dgm:spPr/>
      <dgm:t>
        <a:bodyPr/>
        <a:lstStyle/>
        <a:p>
          <a:r>
            <a:rPr lang="en-US" b="0" i="0"/>
            <a:t>Prevention re-bleeding</a:t>
          </a:r>
          <a:endParaRPr lang="en-US"/>
        </a:p>
      </dgm:t>
    </dgm:pt>
    <dgm:pt modelId="{343B959D-6A72-43AA-87E1-7D323A785572}" type="parTrans" cxnId="{7B12136B-C46E-4988-A942-B8224CF95AA1}">
      <dgm:prSet/>
      <dgm:spPr/>
      <dgm:t>
        <a:bodyPr/>
        <a:lstStyle/>
        <a:p>
          <a:endParaRPr lang="en-US"/>
        </a:p>
      </dgm:t>
    </dgm:pt>
    <dgm:pt modelId="{0615D7EA-CA96-4A91-830B-FFEBA7788D43}" type="sibTrans" cxnId="{7B12136B-C46E-4988-A942-B8224CF95AA1}">
      <dgm:prSet/>
      <dgm:spPr/>
      <dgm:t>
        <a:bodyPr/>
        <a:lstStyle/>
        <a:p>
          <a:endParaRPr lang="en-US"/>
        </a:p>
      </dgm:t>
    </dgm:pt>
    <dgm:pt modelId="{DD536AEC-7AFC-45AD-93B2-9EFD32D9D266}">
      <dgm:prSet/>
      <dgm:spPr/>
      <dgm:t>
        <a:bodyPr/>
        <a:lstStyle/>
        <a:p>
          <a:r>
            <a:rPr lang="en-US" b="0" i="0"/>
            <a:t>Prevent AKI</a:t>
          </a:r>
          <a:endParaRPr lang="en-US"/>
        </a:p>
      </dgm:t>
    </dgm:pt>
    <dgm:pt modelId="{0C23746D-5150-49EC-A644-88C2298F82FD}" type="parTrans" cxnId="{D80EF5A8-1929-47B4-81EE-34C71D976BF9}">
      <dgm:prSet/>
      <dgm:spPr/>
      <dgm:t>
        <a:bodyPr/>
        <a:lstStyle/>
        <a:p>
          <a:endParaRPr lang="en-US"/>
        </a:p>
      </dgm:t>
    </dgm:pt>
    <dgm:pt modelId="{E86C7699-12D2-4C59-902D-5067FCB91776}" type="sibTrans" cxnId="{D80EF5A8-1929-47B4-81EE-34C71D976BF9}">
      <dgm:prSet/>
      <dgm:spPr/>
      <dgm:t>
        <a:bodyPr/>
        <a:lstStyle/>
        <a:p>
          <a:endParaRPr lang="en-US"/>
        </a:p>
      </dgm:t>
    </dgm:pt>
    <dgm:pt modelId="{FA36E4E3-9537-42CD-8247-C88D6E1F9F61}">
      <dgm:prSet/>
      <dgm:spPr/>
      <dgm:t>
        <a:bodyPr/>
        <a:lstStyle/>
        <a:p>
          <a:r>
            <a:rPr lang="en-US" b="0" i="0"/>
            <a:t>Preserve liver function </a:t>
          </a:r>
          <a:endParaRPr lang="en-US"/>
        </a:p>
      </dgm:t>
    </dgm:pt>
    <dgm:pt modelId="{C2B311F8-DF16-4B8F-A359-EAE94BE0FF8E}" type="parTrans" cxnId="{20F90A60-2899-4A4B-970B-05A942257768}">
      <dgm:prSet/>
      <dgm:spPr/>
      <dgm:t>
        <a:bodyPr/>
        <a:lstStyle/>
        <a:p>
          <a:endParaRPr lang="en-US"/>
        </a:p>
      </dgm:t>
    </dgm:pt>
    <dgm:pt modelId="{92F5D294-120A-4633-817B-AD5451390F44}" type="sibTrans" cxnId="{20F90A60-2899-4A4B-970B-05A942257768}">
      <dgm:prSet/>
      <dgm:spPr/>
      <dgm:t>
        <a:bodyPr/>
        <a:lstStyle/>
        <a:p>
          <a:endParaRPr lang="en-US"/>
        </a:p>
      </dgm:t>
    </dgm:pt>
    <dgm:pt modelId="{0727AFD3-D53E-4C1A-98BC-1E744EB1A353}">
      <dgm:prSet/>
      <dgm:spPr/>
      <dgm:t>
        <a:bodyPr/>
        <a:lstStyle/>
        <a:p>
          <a:r>
            <a:rPr lang="en-US" b="0" i="0"/>
            <a:t>Prophylaxis against SBP/other infections</a:t>
          </a:r>
          <a:endParaRPr lang="en-US"/>
        </a:p>
      </dgm:t>
    </dgm:pt>
    <dgm:pt modelId="{DA6E8B58-F9BD-4E51-988E-BDBB6EC76D43}" type="parTrans" cxnId="{A1E6221E-3845-435B-9C3A-671B47E0CF3B}">
      <dgm:prSet/>
      <dgm:spPr/>
      <dgm:t>
        <a:bodyPr/>
        <a:lstStyle/>
        <a:p>
          <a:endParaRPr lang="en-US"/>
        </a:p>
      </dgm:t>
    </dgm:pt>
    <dgm:pt modelId="{62DDF6C1-CCD3-4956-AB02-BA3448150B30}" type="sibTrans" cxnId="{A1E6221E-3845-435B-9C3A-671B47E0CF3B}">
      <dgm:prSet/>
      <dgm:spPr/>
      <dgm:t>
        <a:bodyPr/>
        <a:lstStyle/>
        <a:p>
          <a:endParaRPr lang="en-US"/>
        </a:p>
      </dgm:t>
    </dgm:pt>
    <dgm:pt modelId="{BD9E810F-0C23-4153-A92A-753355E1F37E}" type="pres">
      <dgm:prSet presAssocID="{4A314ED2-5510-4F97-BAEA-716DF7307273}" presName="Name0" presStyleCnt="0">
        <dgm:presLayoutVars>
          <dgm:dir/>
          <dgm:animLvl val="lvl"/>
          <dgm:resizeHandles val="exact"/>
        </dgm:presLayoutVars>
      </dgm:prSet>
      <dgm:spPr/>
    </dgm:pt>
    <dgm:pt modelId="{48A0279A-1E95-4A9F-A159-3E1CC2D6A6BE}" type="pres">
      <dgm:prSet presAssocID="{0212E755-3AEA-44AF-93A4-21FDEF21CFE9}" presName="boxAndChildren" presStyleCnt="0"/>
      <dgm:spPr/>
    </dgm:pt>
    <dgm:pt modelId="{36C5F669-7F64-4A7A-852D-D8291D20D003}" type="pres">
      <dgm:prSet presAssocID="{0212E755-3AEA-44AF-93A4-21FDEF21CFE9}" presName="parentTextBox" presStyleLbl="node1" presStyleIdx="0" presStyleCnt="2"/>
      <dgm:spPr/>
    </dgm:pt>
    <dgm:pt modelId="{FC37613E-EB8C-4FC6-BED8-2E3B5BD0785D}" type="pres">
      <dgm:prSet presAssocID="{0212E755-3AEA-44AF-93A4-21FDEF21CFE9}" presName="entireBox" presStyleLbl="node1" presStyleIdx="0" presStyleCnt="2"/>
      <dgm:spPr/>
    </dgm:pt>
    <dgm:pt modelId="{56E52E8C-6235-4BD8-8411-E272A175CB2F}" type="pres">
      <dgm:prSet presAssocID="{0212E755-3AEA-44AF-93A4-21FDEF21CFE9}" presName="descendantBox" presStyleCnt="0"/>
      <dgm:spPr/>
    </dgm:pt>
    <dgm:pt modelId="{17670949-C001-46C7-8031-4B54FDC90BDE}" type="pres">
      <dgm:prSet presAssocID="{0C58F1D6-0D93-4E47-A1C9-FB98492DE20D}" presName="childTextBox" presStyleLbl="fgAccFollowNode1" presStyleIdx="0" presStyleCnt="7">
        <dgm:presLayoutVars>
          <dgm:bulletEnabled val="1"/>
        </dgm:presLayoutVars>
      </dgm:prSet>
      <dgm:spPr/>
    </dgm:pt>
    <dgm:pt modelId="{7F2D43D0-23E1-4106-B9E4-FC20E2CE394A}" type="pres">
      <dgm:prSet presAssocID="{BD9A221B-E759-43E3-B059-2CD296845BC5}" presName="childTextBox" presStyleLbl="fgAccFollowNode1" presStyleIdx="1" presStyleCnt="7">
        <dgm:presLayoutVars>
          <dgm:bulletEnabled val="1"/>
        </dgm:presLayoutVars>
      </dgm:prSet>
      <dgm:spPr/>
    </dgm:pt>
    <dgm:pt modelId="{EB43E33B-B9F9-422A-9691-F30DAFD40B4C}" type="pres">
      <dgm:prSet presAssocID="{94556EFD-E0BB-449E-A96C-6B75166DB828}" presName="childTextBox" presStyleLbl="fgAccFollowNode1" presStyleIdx="2" presStyleCnt="7">
        <dgm:presLayoutVars>
          <dgm:bulletEnabled val="1"/>
        </dgm:presLayoutVars>
      </dgm:prSet>
      <dgm:spPr/>
    </dgm:pt>
    <dgm:pt modelId="{9F799DAE-1ADF-4D81-8387-69A904E1F44B}" type="pres">
      <dgm:prSet presAssocID="{DD7D4C07-11B1-4582-84E0-E1931CE914EC}" presName="childTextBox" presStyleLbl="fgAccFollowNode1" presStyleIdx="3" presStyleCnt="7">
        <dgm:presLayoutVars>
          <dgm:bulletEnabled val="1"/>
        </dgm:presLayoutVars>
      </dgm:prSet>
      <dgm:spPr/>
    </dgm:pt>
    <dgm:pt modelId="{29464E1F-8B6D-4432-A7B7-E0242C25DF59}" type="pres">
      <dgm:prSet presAssocID="{DD536AEC-7AFC-45AD-93B2-9EFD32D9D266}" presName="childTextBox" presStyleLbl="fgAccFollowNode1" presStyleIdx="4" presStyleCnt="7">
        <dgm:presLayoutVars>
          <dgm:bulletEnabled val="1"/>
        </dgm:presLayoutVars>
      </dgm:prSet>
      <dgm:spPr/>
    </dgm:pt>
    <dgm:pt modelId="{983F244E-37EB-4AA2-8A60-CC50D998284C}" type="pres">
      <dgm:prSet presAssocID="{FA36E4E3-9537-42CD-8247-C88D6E1F9F61}" presName="childTextBox" presStyleLbl="fgAccFollowNode1" presStyleIdx="5" presStyleCnt="7">
        <dgm:presLayoutVars>
          <dgm:bulletEnabled val="1"/>
        </dgm:presLayoutVars>
      </dgm:prSet>
      <dgm:spPr/>
    </dgm:pt>
    <dgm:pt modelId="{B08EB1DB-EDD7-47B2-85BA-7AE6200E5EA4}" type="pres">
      <dgm:prSet presAssocID="{0727AFD3-D53E-4C1A-98BC-1E744EB1A353}" presName="childTextBox" presStyleLbl="fgAccFollowNode1" presStyleIdx="6" presStyleCnt="7">
        <dgm:presLayoutVars>
          <dgm:bulletEnabled val="1"/>
        </dgm:presLayoutVars>
      </dgm:prSet>
      <dgm:spPr/>
    </dgm:pt>
    <dgm:pt modelId="{F5D35FDE-5BD6-480A-A579-19DF25C01181}" type="pres">
      <dgm:prSet presAssocID="{2C53487B-2AF0-4E51-835E-EFF781E5BA85}" presName="sp" presStyleCnt="0"/>
      <dgm:spPr/>
    </dgm:pt>
    <dgm:pt modelId="{169568A8-B5B4-4A8F-AF0E-0B580E4D35B3}" type="pres">
      <dgm:prSet presAssocID="{A4FF910F-3E8F-46E4-ADCB-BB234ED2A7CA}" presName="arrowAndChildren" presStyleCnt="0"/>
      <dgm:spPr/>
    </dgm:pt>
    <dgm:pt modelId="{4FDB6B0A-719A-42FE-9973-CF468EE4ECDF}" type="pres">
      <dgm:prSet presAssocID="{A4FF910F-3E8F-46E4-ADCB-BB234ED2A7CA}" presName="parentTextArrow" presStyleLbl="node1" presStyleIdx="1" presStyleCnt="2"/>
      <dgm:spPr/>
    </dgm:pt>
  </dgm:ptLst>
  <dgm:cxnLst>
    <dgm:cxn modelId="{01322D07-A8E1-4DFD-B51B-42903BADF327}" type="presOf" srcId="{0212E755-3AEA-44AF-93A4-21FDEF21CFE9}" destId="{36C5F669-7F64-4A7A-852D-D8291D20D003}" srcOrd="0" destOrd="0" presId="urn:microsoft.com/office/officeart/2005/8/layout/process4"/>
    <dgm:cxn modelId="{EAC2740A-A136-471B-A941-D02B60F248C0}" type="presOf" srcId="{4A314ED2-5510-4F97-BAEA-716DF7307273}" destId="{BD9E810F-0C23-4153-A92A-753355E1F37E}" srcOrd="0" destOrd="0" presId="urn:microsoft.com/office/officeart/2005/8/layout/process4"/>
    <dgm:cxn modelId="{14AF9319-E4A8-4785-B945-61103F62C411}" type="presOf" srcId="{A4FF910F-3E8F-46E4-ADCB-BB234ED2A7CA}" destId="{4FDB6B0A-719A-42FE-9973-CF468EE4ECDF}" srcOrd="0" destOrd="0" presId="urn:microsoft.com/office/officeart/2005/8/layout/process4"/>
    <dgm:cxn modelId="{A1E6221E-3845-435B-9C3A-671B47E0CF3B}" srcId="{0212E755-3AEA-44AF-93A4-21FDEF21CFE9}" destId="{0727AFD3-D53E-4C1A-98BC-1E744EB1A353}" srcOrd="6" destOrd="0" parTransId="{DA6E8B58-F9BD-4E51-988E-BDBB6EC76D43}" sibTransId="{62DDF6C1-CCD3-4956-AB02-BA3448150B30}"/>
    <dgm:cxn modelId="{517FC929-4D1A-448B-94AA-A74F93B12D93}" srcId="{0212E755-3AEA-44AF-93A4-21FDEF21CFE9}" destId="{0C58F1D6-0D93-4E47-A1C9-FB98492DE20D}" srcOrd="0" destOrd="0" parTransId="{D33AD499-0D9F-4A63-B09F-B437E1A00A35}" sibTransId="{F5BB82C0-5096-42F4-893C-EB1A19A9AD6D}"/>
    <dgm:cxn modelId="{135B955B-F012-49D3-B514-A17AA42281D0}" srcId="{0212E755-3AEA-44AF-93A4-21FDEF21CFE9}" destId="{BD9A221B-E759-43E3-B059-2CD296845BC5}" srcOrd="1" destOrd="0" parTransId="{56BAB8C5-AC29-4E08-A2BF-EA1A910F17E3}" sibTransId="{D0480CE0-454A-478B-A32B-359D73020C9A}"/>
    <dgm:cxn modelId="{20F90A60-2899-4A4B-970B-05A942257768}" srcId="{0212E755-3AEA-44AF-93A4-21FDEF21CFE9}" destId="{FA36E4E3-9537-42CD-8247-C88D6E1F9F61}" srcOrd="5" destOrd="0" parTransId="{C2B311F8-DF16-4B8F-A359-EAE94BE0FF8E}" sibTransId="{92F5D294-120A-4633-817B-AD5451390F44}"/>
    <dgm:cxn modelId="{C0101548-D3BD-4E34-B52C-D3044EBABA39}" type="presOf" srcId="{FA36E4E3-9537-42CD-8247-C88D6E1F9F61}" destId="{983F244E-37EB-4AA2-8A60-CC50D998284C}" srcOrd="0" destOrd="0" presId="urn:microsoft.com/office/officeart/2005/8/layout/process4"/>
    <dgm:cxn modelId="{7B12136B-C46E-4988-A942-B8224CF95AA1}" srcId="{0212E755-3AEA-44AF-93A4-21FDEF21CFE9}" destId="{DD7D4C07-11B1-4582-84E0-E1931CE914EC}" srcOrd="3" destOrd="0" parTransId="{343B959D-6A72-43AA-87E1-7D323A785572}" sibTransId="{0615D7EA-CA96-4A91-830B-FFEBA7788D43}"/>
    <dgm:cxn modelId="{6C2B774F-5DFC-4F62-B9CE-1905F3373CEC}" srcId="{0212E755-3AEA-44AF-93A4-21FDEF21CFE9}" destId="{94556EFD-E0BB-449E-A96C-6B75166DB828}" srcOrd="2" destOrd="0" parTransId="{7D9E46FE-68D5-4583-9071-23F7930B4C9F}" sibTransId="{6BE9A850-32A8-4A3B-B417-D4B013F49DA3}"/>
    <dgm:cxn modelId="{9FB68288-C693-4341-840E-7FD93551F32D}" type="presOf" srcId="{BD9A221B-E759-43E3-B059-2CD296845BC5}" destId="{7F2D43D0-23E1-4106-B9E4-FC20E2CE394A}" srcOrd="0" destOrd="0" presId="urn:microsoft.com/office/officeart/2005/8/layout/process4"/>
    <dgm:cxn modelId="{68743D9A-42B3-440B-93D8-11F1B7DCDB80}" type="presOf" srcId="{DD7D4C07-11B1-4582-84E0-E1931CE914EC}" destId="{9F799DAE-1ADF-4D81-8387-69A904E1F44B}" srcOrd="0" destOrd="0" presId="urn:microsoft.com/office/officeart/2005/8/layout/process4"/>
    <dgm:cxn modelId="{D80EF5A8-1929-47B4-81EE-34C71D976BF9}" srcId="{0212E755-3AEA-44AF-93A4-21FDEF21CFE9}" destId="{DD536AEC-7AFC-45AD-93B2-9EFD32D9D266}" srcOrd="4" destOrd="0" parTransId="{0C23746D-5150-49EC-A644-88C2298F82FD}" sibTransId="{E86C7699-12D2-4C59-902D-5067FCB91776}"/>
    <dgm:cxn modelId="{E4B5AAD9-10D2-4636-86D8-A742741A1121}" srcId="{4A314ED2-5510-4F97-BAEA-716DF7307273}" destId="{0212E755-3AEA-44AF-93A4-21FDEF21CFE9}" srcOrd="1" destOrd="0" parTransId="{D75A6D13-F8CF-4470-97E9-2FC182297438}" sibTransId="{C468CE46-D143-4EEB-9F11-A2957B15F263}"/>
    <dgm:cxn modelId="{613B45DA-F07A-441C-B655-B37639BB24CE}" type="presOf" srcId="{0727AFD3-D53E-4C1A-98BC-1E744EB1A353}" destId="{B08EB1DB-EDD7-47B2-85BA-7AE6200E5EA4}" srcOrd="0" destOrd="0" presId="urn:microsoft.com/office/officeart/2005/8/layout/process4"/>
    <dgm:cxn modelId="{0EB42ADE-F06A-43B0-80C2-B2401D50C351}" type="presOf" srcId="{DD536AEC-7AFC-45AD-93B2-9EFD32D9D266}" destId="{29464E1F-8B6D-4432-A7B7-E0242C25DF59}" srcOrd="0" destOrd="0" presId="urn:microsoft.com/office/officeart/2005/8/layout/process4"/>
    <dgm:cxn modelId="{8B8612ED-88C5-4B25-A133-2C6AD9529A8E}" type="presOf" srcId="{94556EFD-E0BB-449E-A96C-6B75166DB828}" destId="{EB43E33B-B9F9-422A-9691-F30DAFD40B4C}" srcOrd="0" destOrd="0" presId="urn:microsoft.com/office/officeart/2005/8/layout/process4"/>
    <dgm:cxn modelId="{FAB0F0EF-DD96-449B-B266-50D2641F67E0}" type="presOf" srcId="{0212E755-3AEA-44AF-93A4-21FDEF21CFE9}" destId="{FC37613E-EB8C-4FC6-BED8-2E3B5BD0785D}" srcOrd="1" destOrd="0" presId="urn:microsoft.com/office/officeart/2005/8/layout/process4"/>
    <dgm:cxn modelId="{9A7821F0-EABE-4135-A7F9-3DB582E055BB}" type="presOf" srcId="{0C58F1D6-0D93-4E47-A1C9-FB98492DE20D}" destId="{17670949-C001-46C7-8031-4B54FDC90BDE}" srcOrd="0" destOrd="0" presId="urn:microsoft.com/office/officeart/2005/8/layout/process4"/>
    <dgm:cxn modelId="{2D68A3F2-B9A1-4534-A077-554765EDDA75}" srcId="{4A314ED2-5510-4F97-BAEA-716DF7307273}" destId="{A4FF910F-3E8F-46E4-ADCB-BB234ED2A7CA}" srcOrd="0" destOrd="0" parTransId="{796D74D8-8487-4994-8A24-DE35BC5ED6C4}" sibTransId="{2C53487B-2AF0-4E51-835E-EFF781E5BA85}"/>
    <dgm:cxn modelId="{3CE4784C-C6BC-48F1-B7F5-B110F7236B20}" type="presParOf" srcId="{BD9E810F-0C23-4153-A92A-753355E1F37E}" destId="{48A0279A-1E95-4A9F-A159-3E1CC2D6A6BE}" srcOrd="0" destOrd="0" presId="urn:microsoft.com/office/officeart/2005/8/layout/process4"/>
    <dgm:cxn modelId="{9FE55703-65DA-4599-8687-FB31F30D8076}" type="presParOf" srcId="{48A0279A-1E95-4A9F-A159-3E1CC2D6A6BE}" destId="{36C5F669-7F64-4A7A-852D-D8291D20D003}" srcOrd="0" destOrd="0" presId="urn:microsoft.com/office/officeart/2005/8/layout/process4"/>
    <dgm:cxn modelId="{32B7D05A-FC92-44AE-A4AE-BAAA85B1BA25}" type="presParOf" srcId="{48A0279A-1E95-4A9F-A159-3E1CC2D6A6BE}" destId="{FC37613E-EB8C-4FC6-BED8-2E3B5BD0785D}" srcOrd="1" destOrd="0" presId="urn:microsoft.com/office/officeart/2005/8/layout/process4"/>
    <dgm:cxn modelId="{D0011B45-7577-4121-827D-BC3EBD94C087}" type="presParOf" srcId="{48A0279A-1E95-4A9F-A159-3E1CC2D6A6BE}" destId="{56E52E8C-6235-4BD8-8411-E272A175CB2F}" srcOrd="2" destOrd="0" presId="urn:microsoft.com/office/officeart/2005/8/layout/process4"/>
    <dgm:cxn modelId="{407127BB-AA22-4CA6-8865-9E473DBB1AA5}" type="presParOf" srcId="{56E52E8C-6235-4BD8-8411-E272A175CB2F}" destId="{17670949-C001-46C7-8031-4B54FDC90BDE}" srcOrd="0" destOrd="0" presId="urn:microsoft.com/office/officeart/2005/8/layout/process4"/>
    <dgm:cxn modelId="{08AC27AB-9E52-4410-A270-E90051A799BC}" type="presParOf" srcId="{56E52E8C-6235-4BD8-8411-E272A175CB2F}" destId="{7F2D43D0-23E1-4106-B9E4-FC20E2CE394A}" srcOrd="1" destOrd="0" presId="urn:microsoft.com/office/officeart/2005/8/layout/process4"/>
    <dgm:cxn modelId="{653CDCC5-1FAB-4D08-B3E2-DEB005CD98AE}" type="presParOf" srcId="{56E52E8C-6235-4BD8-8411-E272A175CB2F}" destId="{EB43E33B-B9F9-422A-9691-F30DAFD40B4C}" srcOrd="2" destOrd="0" presId="urn:microsoft.com/office/officeart/2005/8/layout/process4"/>
    <dgm:cxn modelId="{B926C5EE-06C5-4779-BA70-3640105F25A9}" type="presParOf" srcId="{56E52E8C-6235-4BD8-8411-E272A175CB2F}" destId="{9F799DAE-1ADF-4D81-8387-69A904E1F44B}" srcOrd="3" destOrd="0" presId="urn:microsoft.com/office/officeart/2005/8/layout/process4"/>
    <dgm:cxn modelId="{C9173616-96C0-47D2-BDCD-A6048955839F}" type="presParOf" srcId="{56E52E8C-6235-4BD8-8411-E272A175CB2F}" destId="{29464E1F-8B6D-4432-A7B7-E0242C25DF59}" srcOrd="4" destOrd="0" presId="urn:microsoft.com/office/officeart/2005/8/layout/process4"/>
    <dgm:cxn modelId="{8DB752BB-CF34-43F3-A11E-6F184B72517C}" type="presParOf" srcId="{56E52E8C-6235-4BD8-8411-E272A175CB2F}" destId="{983F244E-37EB-4AA2-8A60-CC50D998284C}" srcOrd="5" destOrd="0" presId="urn:microsoft.com/office/officeart/2005/8/layout/process4"/>
    <dgm:cxn modelId="{C6B0834E-77CA-460D-B1AD-CA2D00A6B2DA}" type="presParOf" srcId="{56E52E8C-6235-4BD8-8411-E272A175CB2F}" destId="{B08EB1DB-EDD7-47B2-85BA-7AE6200E5EA4}" srcOrd="6" destOrd="0" presId="urn:microsoft.com/office/officeart/2005/8/layout/process4"/>
    <dgm:cxn modelId="{DC508BDE-B165-46E8-BB47-B1920C641568}" type="presParOf" srcId="{BD9E810F-0C23-4153-A92A-753355E1F37E}" destId="{F5D35FDE-5BD6-480A-A579-19DF25C01181}" srcOrd="1" destOrd="0" presId="urn:microsoft.com/office/officeart/2005/8/layout/process4"/>
    <dgm:cxn modelId="{F65A1910-64EC-4880-925E-D6EF0A9FBCF0}" type="presParOf" srcId="{BD9E810F-0C23-4153-A92A-753355E1F37E}" destId="{169568A8-B5B4-4A8F-AF0E-0B580E4D35B3}" srcOrd="2" destOrd="0" presId="urn:microsoft.com/office/officeart/2005/8/layout/process4"/>
    <dgm:cxn modelId="{91DCB13A-6222-4C7B-821E-42DACF311DC0}" type="presParOf" srcId="{169568A8-B5B4-4A8F-AF0E-0B580E4D35B3}" destId="{4FDB6B0A-719A-42FE-9973-CF468EE4ECDF}"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1B910-2035-418C-AF9F-5CF6A6747144}">
      <dsp:nvSpPr>
        <dsp:cNvPr id="0" name=""/>
        <dsp:cNvSpPr/>
      </dsp:nvSpPr>
      <dsp:spPr>
        <a:xfrm>
          <a:off x="601586" y="580"/>
          <a:ext cx="2631940" cy="1579164"/>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b="0" i="0" kern="1200"/>
            <a:t>Bile production</a:t>
          </a:r>
          <a:endParaRPr lang="en-US" sz="1500" kern="1200"/>
        </a:p>
      </dsp:txBody>
      <dsp:txXfrm>
        <a:off x="601586" y="580"/>
        <a:ext cx="2631940" cy="1579164"/>
      </dsp:txXfrm>
    </dsp:sp>
    <dsp:sp modelId="{09C3B7A7-F721-4B8E-8378-72484D48EA28}">
      <dsp:nvSpPr>
        <dsp:cNvPr id="0" name=""/>
        <dsp:cNvSpPr/>
      </dsp:nvSpPr>
      <dsp:spPr>
        <a:xfrm>
          <a:off x="3496721" y="580"/>
          <a:ext cx="2631940" cy="1579164"/>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US" sz="1500" b="0" i="0" kern="1200" dirty="0"/>
            <a:t>Fat-soluble vitamin storage and/or metabolism</a:t>
          </a:r>
          <a:endParaRPr lang="en-US" sz="1500" kern="1200" dirty="0"/>
        </a:p>
        <a:p>
          <a:pPr marL="114300" lvl="1" indent="-114300" algn="l" defTabSz="533400">
            <a:lnSpc>
              <a:spcPct val="100000"/>
            </a:lnSpc>
            <a:spcBef>
              <a:spcPct val="0"/>
            </a:spcBef>
            <a:spcAft>
              <a:spcPct val="15000"/>
            </a:spcAft>
            <a:buChar char="•"/>
          </a:pPr>
          <a:r>
            <a:rPr lang="en-US" sz="1200" b="0" i="0" kern="1200"/>
            <a:t>Vitamins A, D, E, K</a:t>
          </a:r>
          <a:endParaRPr lang="en-US" sz="1200" kern="1200"/>
        </a:p>
      </dsp:txBody>
      <dsp:txXfrm>
        <a:off x="3496721" y="580"/>
        <a:ext cx="2631940" cy="1579164"/>
      </dsp:txXfrm>
    </dsp:sp>
    <dsp:sp modelId="{089E8696-EA26-48AE-87C5-052105F4AA22}">
      <dsp:nvSpPr>
        <dsp:cNvPr id="0" name=""/>
        <dsp:cNvSpPr/>
      </dsp:nvSpPr>
      <dsp:spPr>
        <a:xfrm>
          <a:off x="6391855" y="580"/>
          <a:ext cx="2631940" cy="1579164"/>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b="0" i="0" kern="1200"/>
            <a:t>Drug metabolism</a:t>
          </a:r>
          <a:endParaRPr lang="en-US" sz="1500" kern="1200"/>
        </a:p>
      </dsp:txBody>
      <dsp:txXfrm>
        <a:off x="6391855" y="580"/>
        <a:ext cx="2631940" cy="1579164"/>
      </dsp:txXfrm>
    </dsp:sp>
    <dsp:sp modelId="{1299387B-F3A2-4D29-AADA-11E67A1A4832}">
      <dsp:nvSpPr>
        <dsp:cNvPr id="0" name=""/>
        <dsp:cNvSpPr/>
      </dsp:nvSpPr>
      <dsp:spPr>
        <a:xfrm>
          <a:off x="601586" y="1842938"/>
          <a:ext cx="2631940" cy="1579164"/>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b="0" i="0" kern="1200"/>
            <a:t>Bilirubin metabolism</a:t>
          </a:r>
          <a:endParaRPr lang="en-US" sz="1500" kern="1200"/>
        </a:p>
      </dsp:txBody>
      <dsp:txXfrm>
        <a:off x="601586" y="1842938"/>
        <a:ext cx="2631940" cy="1579164"/>
      </dsp:txXfrm>
    </dsp:sp>
    <dsp:sp modelId="{C28EFFEC-64E4-471D-8EDD-5CF6323BC69F}">
      <dsp:nvSpPr>
        <dsp:cNvPr id="0" name=""/>
        <dsp:cNvSpPr/>
      </dsp:nvSpPr>
      <dsp:spPr>
        <a:xfrm>
          <a:off x="3496721" y="1842938"/>
          <a:ext cx="2631940" cy="1579164"/>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US" sz="1500" kern="1200" dirty="0"/>
            <a:t>Produces most proteins needed by the body and substances that regulate blood clotting</a:t>
          </a:r>
        </a:p>
        <a:p>
          <a:pPr marL="114300" lvl="1" indent="-114300" algn="l" defTabSz="533400">
            <a:lnSpc>
              <a:spcPct val="100000"/>
            </a:lnSpc>
            <a:spcBef>
              <a:spcPct val="0"/>
            </a:spcBef>
            <a:spcAft>
              <a:spcPct val="15000"/>
            </a:spcAft>
            <a:buChar char="•"/>
          </a:pPr>
          <a:r>
            <a:rPr lang="en-US" sz="1200" kern="1200" dirty="0"/>
            <a:t>Proteins (albumin), clotting factors, thrombopoietin (TPO)</a:t>
          </a:r>
        </a:p>
      </dsp:txBody>
      <dsp:txXfrm>
        <a:off x="3496721" y="1842938"/>
        <a:ext cx="2631940" cy="1579164"/>
      </dsp:txXfrm>
    </dsp:sp>
    <dsp:sp modelId="{FAF54662-BF85-405D-85BE-4237CCE1D518}">
      <dsp:nvSpPr>
        <dsp:cNvPr id="0" name=""/>
        <dsp:cNvSpPr/>
      </dsp:nvSpPr>
      <dsp:spPr>
        <a:xfrm>
          <a:off x="6391855" y="1842938"/>
          <a:ext cx="2631940" cy="1579164"/>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kern="1200" dirty="0"/>
            <a:t>Metabolizes nutrients from food to produce energy when needed</a:t>
          </a:r>
        </a:p>
      </dsp:txBody>
      <dsp:txXfrm>
        <a:off x="6391855" y="1842938"/>
        <a:ext cx="2631940" cy="15791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CEDC6-ACD6-47C3-803D-33E4F5F6C829}">
      <dsp:nvSpPr>
        <dsp:cNvPr id="0" name=""/>
        <dsp:cNvSpPr/>
      </dsp:nvSpPr>
      <dsp:spPr>
        <a:xfrm>
          <a:off x="0" y="99856"/>
          <a:ext cx="6391275" cy="1331167"/>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Stop/slow bleeding </a:t>
          </a:r>
          <a:endParaRPr lang="en-US" sz="2400" kern="1200"/>
        </a:p>
      </dsp:txBody>
      <dsp:txXfrm>
        <a:off x="64982" y="164838"/>
        <a:ext cx="6261311" cy="1201203"/>
      </dsp:txXfrm>
    </dsp:sp>
    <dsp:sp modelId="{61C7CF32-6C23-46B0-B8FC-F26E2EAA7417}">
      <dsp:nvSpPr>
        <dsp:cNvPr id="0" name=""/>
        <dsp:cNvSpPr/>
      </dsp:nvSpPr>
      <dsp:spPr>
        <a:xfrm>
          <a:off x="0" y="1431023"/>
          <a:ext cx="6391275" cy="238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92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a:t>Administer octreotide IV bolus 50 mcg followed by continuous IV infusion of 50 mcg/hr (up to 2-5 days)</a:t>
          </a:r>
          <a:endParaRPr lang="en-US" sz="1900" kern="1200"/>
        </a:p>
        <a:p>
          <a:pPr marL="171450" lvl="1" indent="-171450" algn="l" defTabSz="844550">
            <a:lnSpc>
              <a:spcPct val="90000"/>
            </a:lnSpc>
            <a:spcBef>
              <a:spcPct val="0"/>
            </a:spcBef>
            <a:spcAft>
              <a:spcPct val="20000"/>
            </a:spcAft>
            <a:buChar char="•"/>
          </a:pPr>
          <a:r>
            <a:rPr lang="en-US" sz="1900" b="0" i="0" kern="1200"/>
            <a:t>MOA: Vasoconstricts the splanchnic (GI) circulation to stop/minimize bleeding</a:t>
          </a:r>
          <a:endParaRPr lang="en-US" sz="1900" kern="1200"/>
        </a:p>
        <a:p>
          <a:pPr marL="171450" lvl="1" indent="-171450" algn="l" defTabSz="844550">
            <a:lnSpc>
              <a:spcPct val="90000"/>
            </a:lnSpc>
            <a:spcBef>
              <a:spcPct val="0"/>
            </a:spcBef>
            <a:spcAft>
              <a:spcPct val="20000"/>
            </a:spcAft>
            <a:buChar char="•"/>
          </a:pPr>
          <a:r>
            <a:rPr lang="en-US" sz="1900" b="0" i="0" kern="1200"/>
            <a:t>ADRs: bradycardia, HTN, arrhythmia, and abdominal pain</a:t>
          </a:r>
          <a:endParaRPr lang="en-US" sz="1900" kern="1200"/>
        </a:p>
        <a:p>
          <a:pPr marL="171450" lvl="1" indent="-171450" algn="l" defTabSz="844550">
            <a:lnSpc>
              <a:spcPct val="90000"/>
            </a:lnSpc>
            <a:spcBef>
              <a:spcPct val="0"/>
            </a:spcBef>
            <a:spcAft>
              <a:spcPct val="20000"/>
            </a:spcAft>
            <a:buChar char="•"/>
          </a:pPr>
          <a:r>
            <a:rPr lang="en-US" sz="1900" b="0" i="0" kern="1200"/>
            <a:t>Alternative: Vasopressin</a:t>
          </a:r>
          <a:endParaRPr lang="en-US" sz="1900" kern="1200"/>
        </a:p>
      </dsp:txBody>
      <dsp:txXfrm>
        <a:off x="0" y="1431023"/>
        <a:ext cx="6391275" cy="2384640"/>
      </dsp:txXfrm>
    </dsp:sp>
    <dsp:sp modelId="{2EA498B5-CF61-4841-A793-435056BAAB68}">
      <dsp:nvSpPr>
        <dsp:cNvPr id="0" name=""/>
        <dsp:cNvSpPr/>
      </dsp:nvSpPr>
      <dsp:spPr>
        <a:xfrm>
          <a:off x="0" y="3815663"/>
          <a:ext cx="6391275" cy="1331167"/>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Abx to prevent spontaneous bacterial peritonitis (SBP) – IV ceftriaxone 1g/day for up to 7 days</a:t>
          </a:r>
          <a:endParaRPr lang="en-US" sz="2400" kern="1200"/>
        </a:p>
      </dsp:txBody>
      <dsp:txXfrm>
        <a:off x="64982" y="3880645"/>
        <a:ext cx="6261311" cy="12012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6EE10-2B89-4063-938A-B5A4AAEC0E07}">
      <dsp:nvSpPr>
        <dsp:cNvPr id="0" name=""/>
        <dsp:cNvSpPr/>
      </dsp:nvSpPr>
      <dsp:spPr>
        <a:xfrm>
          <a:off x="0" y="2300587"/>
          <a:ext cx="6072775" cy="1509434"/>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a:t>Symptoms: confusion, personality changes, disorientation, depressed level of consciousness, lethargy</a:t>
          </a:r>
          <a:endParaRPr lang="en-US" sz="1600" kern="1200"/>
        </a:p>
      </dsp:txBody>
      <dsp:txXfrm>
        <a:off x="0" y="2300587"/>
        <a:ext cx="6072775" cy="815094"/>
      </dsp:txXfrm>
    </dsp:sp>
    <dsp:sp modelId="{374FD4FC-587D-4B0D-91F3-E4A5E8C300E5}">
      <dsp:nvSpPr>
        <dsp:cNvPr id="0" name=""/>
        <dsp:cNvSpPr/>
      </dsp:nvSpPr>
      <dsp:spPr>
        <a:xfrm>
          <a:off x="0" y="3085492"/>
          <a:ext cx="6072775" cy="694339"/>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b="0" i="0" kern="1200"/>
            <a:t>Can eventually lead to coma and death</a:t>
          </a:r>
          <a:endParaRPr lang="en-US" sz="900" kern="1200"/>
        </a:p>
      </dsp:txBody>
      <dsp:txXfrm>
        <a:off x="0" y="3085492"/>
        <a:ext cx="6072775" cy="694339"/>
      </dsp:txXfrm>
    </dsp:sp>
    <dsp:sp modelId="{12853332-2832-481B-9767-95D297645EE0}">
      <dsp:nvSpPr>
        <dsp:cNvPr id="0" name=""/>
        <dsp:cNvSpPr/>
      </dsp:nvSpPr>
      <dsp:spPr>
        <a:xfrm rot="10800000">
          <a:off x="0" y="1718"/>
          <a:ext cx="6072775" cy="2321509"/>
        </a:xfrm>
        <a:prstGeom prst="upArrowCallou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a:t>Functional disturbance of the brain caused by liver insufficiency </a:t>
          </a:r>
          <a:endParaRPr lang="en-US" sz="1600" kern="1200"/>
        </a:p>
      </dsp:txBody>
      <dsp:txXfrm rot="-10800000">
        <a:off x="0" y="1718"/>
        <a:ext cx="6072775" cy="814849"/>
      </dsp:txXfrm>
    </dsp:sp>
    <dsp:sp modelId="{EE9E7E53-76FA-40C8-89A6-DFB1EB22F783}">
      <dsp:nvSpPr>
        <dsp:cNvPr id="0" name=""/>
        <dsp:cNvSpPr/>
      </dsp:nvSpPr>
      <dsp:spPr>
        <a:xfrm>
          <a:off x="2965" y="816568"/>
          <a:ext cx="2022281" cy="694131"/>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b="0" i="0" kern="1200" dirty="0"/>
            <a:t>Accumulation of neurotoxic substances occur and enter into the CNS</a:t>
          </a:r>
          <a:endParaRPr lang="en-US" sz="900" kern="1200" dirty="0"/>
        </a:p>
      </dsp:txBody>
      <dsp:txXfrm>
        <a:off x="2965" y="816568"/>
        <a:ext cx="2022281" cy="694131"/>
      </dsp:txXfrm>
    </dsp:sp>
    <dsp:sp modelId="{D81E9C61-0362-4CF6-BF97-1DA3C49B8B16}">
      <dsp:nvSpPr>
        <dsp:cNvPr id="0" name=""/>
        <dsp:cNvSpPr/>
      </dsp:nvSpPr>
      <dsp:spPr>
        <a:xfrm>
          <a:off x="2025247" y="816568"/>
          <a:ext cx="2022281" cy="694131"/>
        </a:xfrm>
        <a:prstGeom prst="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b="0" i="0" kern="1200"/>
            <a:t>Ammonia is most common culprit, but can also be glutamine, benzodiazepine receptor agonists, and aromatic amino acids</a:t>
          </a:r>
          <a:endParaRPr lang="en-US" sz="900" kern="1200"/>
        </a:p>
      </dsp:txBody>
      <dsp:txXfrm>
        <a:off x="2025247" y="816568"/>
        <a:ext cx="2022281" cy="694131"/>
      </dsp:txXfrm>
    </dsp:sp>
    <dsp:sp modelId="{CBAE2A38-C072-495C-BC76-FCF1593CD61E}">
      <dsp:nvSpPr>
        <dsp:cNvPr id="0" name=""/>
        <dsp:cNvSpPr/>
      </dsp:nvSpPr>
      <dsp:spPr>
        <a:xfrm>
          <a:off x="4047528" y="816568"/>
          <a:ext cx="2022281" cy="694131"/>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b="0" i="0" kern="1200"/>
            <a:t>Commonly see increased levels of ammonia in acute and chronic liver disease</a:t>
          </a:r>
          <a:endParaRPr lang="en-US" sz="900" kern="1200"/>
        </a:p>
      </dsp:txBody>
      <dsp:txXfrm>
        <a:off x="4047528" y="816568"/>
        <a:ext cx="2022281" cy="694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4420E8-357F-4CB2-97F9-0EEA238D26E8}">
      <dsp:nvSpPr>
        <dsp:cNvPr id="0" name=""/>
        <dsp:cNvSpPr/>
      </dsp:nvSpPr>
      <dsp:spPr>
        <a:xfrm>
          <a:off x="601586" y="580"/>
          <a:ext cx="2631940" cy="1579164"/>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Viral infections</a:t>
          </a:r>
          <a:endParaRPr lang="en-US" sz="2400" kern="1200"/>
        </a:p>
        <a:p>
          <a:pPr marL="171450" lvl="1" indent="-171450" algn="l" defTabSz="844550">
            <a:lnSpc>
              <a:spcPct val="90000"/>
            </a:lnSpc>
            <a:spcBef>
              <a:spcPct val="0"/>
            </a:spcBef>
            <a:spcAft>
              <a:spcPct val="15000"/>
            </a:spcAft>
            <a:buChar char="•"/>
          </a:pPr>
          <a:r>
            <a:rPr lang="en-US" sz="1900" b="0" i="0" kern="1200"/>
            <a:t>Hepatitis A, B, C, D, and E</a:t>
          </a:r>
          <a:endParaRPr lang="en-US" sz="1900" kern="1200"/>
        </a:p>
      </dsp:txBody>
      <dsp:txXfrm>
        <a:off x="601586" y="580"/>
        <a:ext cx="2631940" cy="1579164"/>
      </dsp:txXfrm>
    </dsp:sp>
    <dsp:sp modelId="{C1689BF1-4A60-487B-9052-6CBBEFC98E4E}">
      <dsp:nvSpPr>
        <dsp:cNvPr id="0" name=""/>
        <dsp:cNvSpPr/>
      </dsp:nvSpPr>
      <dsp:spPr>
        <a:xfrm>
          <a:off x="3496721" y="580"/>
          <a:ext cx="2631940" cy="1579164"/>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t>Alcohol consumption</a:t>
          </a:r>
          <a:endParaRPr lang="en-US" sz="2400" kern="1200"/>
        </a:p>
      </dsp:txBody>
      <dsp:txXfrm>
        <a:off x="3496721" y="580"/>
        <a:ext cx="2631940" cy="1579164"/>
      </dsp:txXfrm>
    </dsp:sp>
    <dsp:sp modelId="{A7CF2FA8-EE89-4FB7-AAE0-0C0F6C6A71FB}">
      <dsp:nvSpPr>
        <dsp:cNvPr id="0" name=""/>
        <dsp:cNvSpPr/>
      </dsp:nvSpPr>
      <dsp:spPr>
        <a:xfrm>
          <a:off x="6391855" y="580"/>
          <a:ext cx="2631940" cy="1579164"/>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t>Hepatotoxic drugs (Drug induced liver injury – DILI)</a:t>
          </a:r>
          <a:endParaRPr lang="en-US" sz="2400" kern="1200"/>
        </a:p>
      </dsp:txBody>
      <dsp:txXfrm>
        <a:off x="6391855" y="580"/>
        <a:ext cx="2631940" cy="1579164"/>
      </dsp:txXfrm>
    </dsp:sp>
    <dsp:sp modelId="{EFF4D30B-1BF0-4D0D-A93F-81D293565152}">
      <dsp:nvSpPr>
        <dsp:cNvPr id="0" name=""/>
        <dsp:cNvSpPr/>
      </dsp:nvSpPr>
      <dsp:spPr>
        <a:xfrm>
          <a:off x="2049153" y="1842938"/>
          <a:ext cx="2631940" cy="1579164"/>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t>Blunt or penetrating trauma</a:t>
          </a:r>
          <a:endParaRPr lang="en-US" sz="2400" kern="1200"/>
        </a:p>
      </dsp:txBody>
      <dsp:txXfrm>
        <a:off x="2049153" y="1842938"/>
        <a:ext cx="2631940" cy="1579164"/>
      </dsp:txXfrm>
    </dsp:sp>
    <dsp:sp modelId="{24014038-339A-4719-8516-6E5A33531D55}">
      <dsp:nvSpPr>
        <dsp:cNvPr id="0" name=""/>
        <dsp:cNvSpPr/>
      </dsp:nvSpPr>
      <dsp:spPr>
        <a:xfrm>
          <a:off x="4944288" y="1842938"/>
          <a:ext cx="2631940" cy="1579164"/>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Liver Shock(MI, cardiac arrest, septic shock)</a:t>
          </a:r>
          <a:endParaRPr lang="en-US" sz="2400" kern="1200" dirty="0"/>
        </a:p>
      </dsp:txBody>
      <dsp:txXfrm>
        <a:off x="4944288" y="1842938"/>
        <a:ext cx="2631940" cy="1579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FB2B0-E1D4-46CD-BF2B-CDFC2BD8CC7D}">
      <dsp:nvSpPr>
        <dsp:cNvPr id="0" name=""/>
        <dsp:cNvSpPr/>
      </dsp:nvSpPr>
      <dsp:spPr>
        <a:xfrm>
          <a:off x="0" y="2561"/>
          <a:ext cx="639127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5FE974-DB70-45C7-B8EF-FA7A577FD5C4}">
      <dsp:nvSpPr>
        <dsp:cNvPr id="0" name=""/>
        <dsp:cNvSpPr/>
      </dsp:nvSpPr>
      <dsp:spPr>
        <a:xfrm>
          <a:off x="0" y="2561"/>
          <a:ext cx="6391275" cy="4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Nausea/vomiting</a:t>
          </a:r>
        </a:p>
      </dsp:txBody>
      <dsp:txXfrm>
        <a:off x="0" y="2561"/>
        <a:ext cx="6391275" cy="476505"/>
      </dsp:txXfrm>
    </dsp:sp>
    <dsp:sp modelId="{91453278-A6F9-4A53-93CB-F27CD3D32655}">
      <dsp:nvSpPr>
        <dsp:cNvPr id="0" name=""/>
        <dsp:cNvSpPr/>
      </dsp:nvSpPr>
      <dsp:spPr>
        <a:xfrm>
          <a:off x="0" y="479067"/>
          <a:ext cx="6391275" cy="0"/>
        </a:xfrm>
        <a:prstGeom prst="line">
          <a:avLst/>
        </a:prstGeom>
        <a:solidFill>
          <a:schemeClr val="accent2">
            <a:hueOff val="-1976572"/>
            <a:satOff val="90"/>
            <a:lumOff val="0"/>
            <a:alphaOff val="0"/>
          </a:schemeClr>
        </a:solidFill>
        <a:ln w="19050" cap="rnd" cmpd="sng" algn="ctr">
          <a:solidFill>
            <a:schemeClr val="accent2">
              <a:hueOff val="-1976572"/>
              <a:satOff val="9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162308-52E6-42A5-9CCC-1DD6F10428A9}">
      <dsp:nvSpPr>
        <dsp:cNvPr id="0" name=""/>
        <dsp:cNvSpPr/>
      </dsp:nvSpPr>
      <dsp:spPr>
        <a:xfrm>
          <a:off x="0" y="479067"/>
          <a:ext cx="6391275" cy="4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Diarrhea</a:t>
          </a:r>
        </a:p>
      </dsp:txBody>
      <dsp:txXfrm>
        <a:off x="0" y="479067"/>
        <a:ext cx="6391275" cy="476505"/>
      </dsp:txXfrm>
    </dsp:sp>
    <dsp:sp modelId="{E53710A5-D2CC-43FD-891D-E56B4A757054}">
      <dsp:nvSpPr>
        <dsp:cNvPr id="0" name=""/>
        <dsp:cNvSpPr/>
      </dsp:nvSpPr>
      <dsp:spPr>
        <a:xfrm>
          <a:off x="0" y="955573"/>
          <a:ext cx="6391275" cy="0"/>
        </a:xfrm>
        <a:prstGeom prst="line">
          <a:avLst/>
        </a:prstGeom>
        <a:solidFill>
          <a:schemeClr val="accent2">
            <a:hueOff val="-3953144"/>
            <a:satOff val="180"/>
            <a:lumOff val="0"/>
            <a:alphaOff val="0"/>
          </a:schemeClr>
        </a:solidFill>
        <a:ln w="19050" cap="rnd" cmpd="sng" algn="ctr">
          <a:solidFill>
            <a:schemeClr val="accent2">
              <a:hueOff val="-3953144"/>
              <a:satOff val="18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BDCA83-55AC-4ABE-AAFD-44742C767ABC}">
      <dsp:nvSpPr>
        <dsp:cNvPr id="0" name=""/>
        <dsp:cNvSpPr/>
      </dsp:nvSpPr>
      <dsp:spPr>
        <a:xfrm>
          <a:off x="0" y="955573"/>
          <a:ext cx="6391275" cy="4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Jaundice</a:t>
          </a:r>
        </a:p>
      </dsp:txBody>
      <dsp:txXfrm>
        <a:off x="0" y="955573"/>
        <a:ext cx="6391275" cy="476505"/>
      </dsp:txXfrm>
    </dsp:sp>
    <dsp:sp modelId="{182731CC-BF4B-4806-9805-E0866AF86130}">
      <dsp:nvSpPr>
        <dsp:cNvPr id="0" name=""/>
        <dsp:cNvSpPr/>
      </dsp:nvSpPr>
      <dsp:spPr>
        <a:xfrm>
          <a:off x="0" y="1432079"/>
          <a:ext cx="6391275" cy="0"/>
        </a:xfrm>
        <a:prstGeom prst="line">
          <a:avLst/>
        </a:prstGeom>
        <a:solidFill>
          <a:schemeClr val="accent2">
            <a:hueOff val="-5929716"/>
            <a:satOff val="270"/>
            <a:lumOff val="0"/>
            <a:alphaOff val="0"/>
          </a:schemeClr>
        </a:solidFill>
        <a:ln w="19050" cap="rnd" cmpd="sng" algn="ctr">
          <a:solidFill>
            <a:schemeClr val="accent2">
              <a:hueOff val="-5929716"/>
              <a:satOff val="27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6314F2-8A01-4504-B71A-A42AB3269CF3}">
      <dsp:nvSpPr>
        <dsp:cNvPr id="0" name=""/>
        <dsp:cNvSpPr/>
      </dsp:nvSpPr>
      <dsp:spPr>
        <a:xfrm>
          <a:off x="0" y="1432079"/>
          <a:ext cx="6391275" cy="4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Lighter colored stool</a:t>
          </a:r>
        </a:p>
      </dsp:txBody>
      <dsp:txXfrm>
        <a:off x="0" y="1432079"/>
        <a:ext cx="6391275" cy="476505"/>
      </dsp:txXfrm>
    </dsp:sp>
    <dsp:sp modelId="{09BBAE9C-5DB3-4D2D-A588-C02866773AD3}">
      <dsp:nvSpPr>
        <dsp:cNvPr id="0" name=""/>
        <dsp:cNvSpPr/>
      </dsp:nvSpPr>
      <dsp:spPr>
        <a:xfrm>
          <a:off x="0" y="1908584"/>
          <a:ext cx="6391275" cy="0"/>
        </a:xfrm>
        <a:prstGeom prst="line">
          <a:avLst/>
        </a:prstGeom>
        <a:solidFill>
          <a:schemeClr val="accent2">
            <a:hueOff val="-7906288"/>
            <a:satOff val="360"/>
            <a:lumOff val="0"/>
            <a:alphaOff val="0"/>
          </a:schemeClr>
        </a:solidFill>
        <a:ln w="19050" cap="rnd" cmpd="sng" algn="ctr">
          <a:solidFill>
            <a:schemeClr val="accent2">
              <a:hueOff val="-7906288"/>
              <a:satOff val="36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23B6D5-18CB-4616-BA2C-29C5673D24B1}">
      <dsp:nvSpPr>
        <dsp:cNvPr id="0" name=""/>
        <dsp:cNvSpPr/>
      </dsp:nvSpPr>
      <dsp:spPr>
        <a:xfrm>
          <a:off x="0" y="1908584"/>
          <a:ext cx="6391275" cy="4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Loss of appetite</a:t>
          </a:r>
        </a:p>
      </dsp:txBody>
      <dsp:txXfrm>
        <a:off x="0" y="1908584"/>
        <a:ext cx="6391275" cy="476505"/>
      </dsp:txXfrm>
    </dsp:sp>
    <dsp:sp modelId="{E8B4AD66-04AB-47FC-A19D-CE19C8F389F0}">
      <dsp:nvSpPr>
        <dsp:cNvPr id="0" name=""/>
        <dsp:cNvSpPr/>
      </dsp:nvSpPr>
      <dsp:spPr>
        <a:xfrm>
          <a:off x="0" y="2385090"/>
          <a:ext cx="6391275" cy="0"/>
        </a:xfrm>
        <a:prstGeom prst="line">
          <a:avLst/>
        </a:prstGeom>
        <a:solidFill>
          <a:schemeClr val="accent2">
            <a:hueOff val="-9882860"/>
            <a:satOff val="451"/>
            <a:lumOff val="0"/>
            <a:alphaOff val="0"/>
          </a:schemeClr>
        </a:solidFill>
        <a:ln w="19050" cap="rnd" cmpd="sng" algn="ctr">
          <a:solidFill>
            <a:schemeClr val="accent2">
              <a:hueOff val="-9882860"/>
              <a:satOff val="45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E33ED5-A936-4314-96FC-F37FC15D8EFD}">
      <dsp:nvSpPr>
        <dsp:cNvPr id="0" name=""/>
        <dsp:cNvSpPr/>
      </dsp:nvSpPr>
      <dsp:spPr>
        <a:xfrm>
          <a:off x="0" y="2385090"/>
          <a:ext cx="6391275" cy="4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Malaise</a:t>
          </a:r>
        </a:p>
      </dsp:txBody>
      <dsp:txXfrm>
        <a:off x="0" y="2385090"/>
        <a:ext cx="6391275" cy="476505"/>
      </dsp:txXfrm>
    </dsp:sp>
    <dsp:sp modelId="{2CA584A1-DF14-4865-8D42-FC50A5D8C0D1}">
      <dsp:nvSpPr>
        <dsp:cNvPr id="0" name=""/>
        <dsp:cNvSpPr/>
      </dsp:nvSpPr>
      <dsp:spPr>
        <a:xfrm>
          <a:off x="0" y="2861596"/>
          <a:ext cx="6391275" cy="0"/>
        </a:xfrm>
        <a:prstGeom prst="line">
          <a:avLst/>
        </a:prstGeom>
        <a:solidFill>
          <a:schemeClr val="accent2">
            <a:hueOff val="-11859433"/>
            <a:satOff val="541"/>
            <a:lumOff val="0"/>
            <a:alphaOff val="0"/>
          </a:schemeClr>
        </a:solidFill>
        <a:ln w="19050" cap="rnd" cmpd="sng" algn="ctr">
          <a:solidFill>
            <a:schemeClr val="accent2">
              <a:hueOff val="-11859433"/>
              <a:satOff val="54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56FD55-E57C-4D0C-9BB2-0DFE3831F2A8}">
      <dsp:nvSpPr>
        <dsp:cNvPr id="0" name=""/>
        <dsp:cNvSpPr/>
      </dsp:nvSpPr>
      <dsp:spPr>
        <a:xfrm>
          <a:off x="0" y="2861596"/>
          <a:ext cx="6391275" cy="4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SOB</a:t>
          </a:r>
        </a:p>
      </dsp:txBody>
      <dsp:txXfrm>
        <a:off x="0" y="2861596"/>
        <a:ext cx="6391275" cy="476505"/>
      </dsp:txXfrm>
    </dsp:sp>
    <dsp:sp modelId="{4D06E723-F171-4229-82D6-75385754E234}">
      <dsp:nvSpPr>
        <dsp:cNvPr id="0" name=""/>
        <dsp:cNvSpPr/>
      </dsp:nvSpPr>
      <dsp:spPr>
        <a:xfrm>
          <a:off x="0" y="3338102"/>
          <a:ext cx="6391275" cy="0"/>
        </a:xfrm>
        <a:prstGeom prst="line">
          <a:avLst/>
        </a:prstGeom>
        <a:solidFill>
          <a:schemeClr val="accent2">
            <a:hueOff val="-13836004"/>
            <a:satOff val="631"/>
            <a:lumOff val="0"/>
            <a:alphaOff val="0"/>
          </a:schemeClr>
        </a:solidFill>
        <a:ln w="19050" cap="rnd" cmpd="sng" algn="ctr">
          <a:solidFill>
            <a:schemeClr val="accent2">
              <a:hueOff val="-13836004"/>
              <a:satOff val="63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46492C-4CF0-4D04-BB46-61B1A94C4A9E}">
      <dsp:nvSpPr>
        <dsp:cNvPr id="0" name=""/>
        <dsp:cNvSpPr/>
      </dsp:nvSpPr>
      <dsp:spPr>
        <a:xfrm>
          <a:off x="0" y="3338102"/>
          <a:ext cx="6391275" cy="4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Confusion</a:t>
          </a:r>
        </a:p>
      </dsp:txBody>
      <dsp:txXfrm>
        <a:off x="0" y="3338102"/>
        <a:ext cx="6391275" cy="476505"/>
      </dsp:txXfrm>
    </dsp:sp>
    <dsp:sp modelId="{AD1CFC8C-6F51-47FD-9CBB-82ED0C3A2A77}">
      <dsp:nvSpPr>
        <dsp:cNvPr id="0" name=""/>
        <dsp:cNvSpPr/>
      </dsp:nvSpPr>
      <dsp:spPr>
        <a:xfrm>
          <a:off x="0" y="3814607"/>
          <a:ext cx="6391275" cy="0"/>
        </a:xfrm>
        <a:prstGeom prst="line">
          <a:avLst/>
        </a:prstGeom>
        <a:solidFill>
          <a:schemeClr val="accent2">
            <a:hueOff val="-15812576"/>
            <a:satOff val="721"/>
            <a:lumOff val="0"/>
            <a:alphaOff val="0"/>
          </a:schemeClr>
        </a:solidFill>
        <a:ln w="19050" cap="rnd" cmpd="sng" algn="ctr">
          <a:solidFill>
            <a:schemeClr val="accent2">
              <a:hueOff val="-15812576"/>
              <a:satOff val="72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22D93A-6266-44B3-8335-EDA0627055B1}">
      <dsp:nvSpPr>
        <dsp:cNvPr id="0" name=""/>
        <dsp:cNvSpPr/>
      </dsp:nvSpPr>
      <dsp:spPr>
        <a:xfrm>
          <a:off x="0" y="3814607"/>
          <a:ext cx="6391275" cy="4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Pain – upper right quadrant abdomen</a:t>
          </a:r>
        </a:p>
      </dsp:txBody>
      <dsp:txXfrm>
        <a:off x="0" y="3814607"/>
        <a:ext cx="6391275" cy="476505"/>
      </dsp:txXfrm>
    </dsp:sp>
    <dsp:sp modelId="{48F7F03C-5D72-4708-B61F-E142AA133236}">
      <dsp:nvSpPr>
        <dsp:cNvPr id="0" name=""/>
        <dsp:cNvSpPr/>
      </dsp:nvSpPr>
      <dsp:spPr>
        <a:xfrm>
          <a:off x="0" y="4291113"/>
          <a:ext cx="6391275" cy="0"/>
        </a:xfrm>
        <a:prstGeom prst="line">
          <a:avLst/>
        </a:prstGeom>
        <a:solidFill>
          <a:schemeClr val="accent2">
            <a:hueOff val="-17789149"/>
            <a:satOff val="811"/>
            <a:lumOff val="0"/>
            <a:alphaOff val="0"/>
          </a:schemeClr>
        </a:solidFill>
        <a:ln w="19050" cap="rnd" cmpd="sng" algn="ctr">
          <a:solidFill>
            <a:schemeClr val="accent2">
              <a:hueOff val="-17789149"/>
              <a:satOff val="81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80A7E9-EDFD-47DC-A5D3-0F5418A8F84B}">
      <dsp:nvSpPr>
        <dsp:cNvPr id="0" name=""/>
        <dsp:cNvSpPr/>
      </dsp:nvSpPr>
      <dsp:spPr>
        <a:xfrm>
          <a:off x="0" y="4291113"/>
          <a:ext cx="6391275" cy="4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Darkened urine</a:t>
          </a:r>
        </a:p>
      </dsp:txBody>
      <dsp:txXfrm>
        <a:off x="0" y="4291113"/>
        <a:ext cx="6391275" cy="476505"/>
      </dsp:txXfrm>
    </dsp:sp>
    <dsp:sp modelId="{2E35F27F-F25F-4270-BFD3-548FEB09A393}">
      <dsp:nvSpPr>
        <dsp:cNvPr id="0" name=""/>
        <dsp:cNvSpPr/>
      </dsp:nvSpPr>
      <dsp:spPr>
        <a:xfrm>
          <a:off x="0" y="4767619"/>
          <a:ext cx="6391275" cy="0"/>
        </a:xfrm>
        <a:prstGeom prst="line">
          <a:avLst/>
        </a:prstGeom>
        <a:solidFill>
          <a:schemeClr val="accent2">
            <a:hueOff val="-19765721"/>
            <a:satOff val="901"/>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6277F3-985A-47AD-88C5-4DEE0C787E19}">
      <dsp:nvSpPr>
        <dsp:cNvPr id="0" name=""/>
        <dsp:cNvSpPr/>
      </dsp:nvSpPr>
      <dsp:spPr>
        <a:xfrm>
          <a:off x="0" y="4767619"/>
          <a:ext cx="6391275" cy="4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Edema/ascites</a:t>
          </a:r>
        </a:p>
      </dsp:txBody>
      <dsp:txXfrm>
        <a:off x="0" y="4767619"/>
        <a:ext cx="6391275" cy="4765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9B6C2-2DD5-4B17-8CDF-C91E8329C8DA}">
      <dsp:nvSpPr>
        <dsp:cNvPr id="0" name=""/>
        <dsp:cNvSpPr/>
      </dsp:nvSpPr>
      <dsp:spPr>
        <a:xfrm>
          <a:off x="3007" y="0"/>
          <a:ext cx="4624695" cy="3086461"/>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817" tIns="0" rIns="456817" bIns="330200" numCol="1" spcCol="1270" anchor="t" anchorCtr="0">
          <a:noAutofit/>
        </a:bodyPr>
        <a:lstStyle/>
        <a:p>
          <a:pPr marL="0" lvl="0" indent="0" algn="l" defTabSz="1066800">
            <a:lnSpc>
              <a:spcPct val="90000"/>
            </a:lnSpc>
            <a:spcBef>
              <a:spcPct val="0"/>
            </a:spcBef>
            <a:spcAft>
              <a:spcPct val="35000"/>
            </a:spcAft>
            <a:buNone/>
          </a:pPr>
          <a:r>
            <a:rPr lang="en-US" sz="2400" b="0" i="0" kern="1200"/>
            <a:t>Reducing the immediate damage of acute hepatitis and preserving the patient’s life</a:t>
          </a:r>
          <a:endParaRPr lang="en-US" sz="2400" kern="1200"/>
        </a:p>
      </dsp:txBody>
      <dsp:txXfrm>
        <a:off x="3007" y="1234584"/>
        <a:ext cx="4624695" cy="1851876"/>
      </dsp:txXfrm>
    </dsp:sp>
    <dsp:sp modelId="{68630AE4-38B7-4E05-B56A-C1D2098621BA}">
      <dsp:nvSpPr>
        <dsp:cNvPr id="0" name=""/>
        <dsp:cNvSpPr/>
      </dsp:nvSpPr>
      <dsp:spPr>
        <a:xfrm>
          <a:off x="3007" y="0"/>
          <a:ext cx="4624695" cy="123458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56817" tIns="165100" rIns="456817"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p>
      </dsp:txBody>
      <dsp:txXfrm>
        <a:off x="3007" y="0"/>
        <a:ext cx="4624695" cy="1234584"/>
      </dsp:txXfrm>
    </dsp:sp>
    <dsp:sp modelId="{42BBCD8B-F5AA-4FAA-A735-8029EFED0F1A}">
      <dsp:nvSpPr>
        <dsp:cNvPr id="0" name=""/>
        <dsp:cNvSpPr/>
      </dsp:nvSpPr>
      <dsp:spPr>
        <a:xfrm>
          <a:off x="4997679" y="0"/>
          <a:ext cx="4624695" cy="3086461"/>
        </a:xfrm>
        <a:prstGeom prst="rect">
          <a:avLst/>
        </a:prstGeom>
        <a:solidFill>
          <a:schemeClr val="accent2">
            <a:hueOff val="-19765721"/>
            <a:satOff val="901"/>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817" tIns="0" rIns="456817" bIns="330200" numCol="1" spcCol="1270" anchor="t" anchorCtr="0">
          <a:noAutofit/>
        </a:bodyPr>
        <a:lstStyle/>
        <a:p>
          <a:pPr marL="0" lvl="0" indent="0" algn="l" defTabSz="1066800">
            <a:lnSpc>
              <a:spcPct val="90000"/>
            </a:lnSpc>
            <a:spcBef>
              <a:spcPct val="0"/>
            </a:spcBef>
            <a:spcAft>
              <a:spcPct val="35000"/>
            </a:spcAft>
            <a:buNone/>
          </a:pPr>
          <a:r>
            <a:rPr lang="en-US" sz="2400" b="0" i="0" kern="1200"/>
            <a:t>Decreasing the risk of cirrhosis</a:t>
          </a:r>
          <a:endParaRPr lang="en-US" sz="2400" kern="1200"/>
        </a:p>
      </dsp:txBody>
      <dsp:txXfrm>
        <a:off x="4997679" y="1234584"/>
        <a:ext cx="4624695" cy="1851876"/>
      </dsp:txXfrm>
    </dsp:sp>
    <dsp:sp modelId="{BB1D6AFB-D00B-4E9C-B64F-7B58AB94720D}">
      <dsp:nvSpPr>
        <dsp:cNvPr id="0" name=""/>
        <dsp:cNvSpPr/>
      </dsp:nvSpPr>
      <dsp:spPr>
        <a:xfrm>
          <a:off x="4997679" y="0"/>
          <a:ext cx="4624695" cy="123458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56817" tIns="165100" rIns="456817"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4997679" y="0"/>
        <a:ext cx="4624695" cy="12345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5C23A-AAF7-4FCA-AEBC-5D99328E8D19}">
      <dsp:nvSpPr>
        <dsp:cNvPr id="0" name=""/>
        <dsp:cNvSpPr/>
      </dsp:nvSpPr>
      <dsp:spPr>
        <a:xfrm>
          <a:off x="0" y="332843"/>
          <a:ext cx="6391275" cy="2079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6034" tIns="416560" rIns="496034"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t>Disproportionate elevation in the serum aminotransferases compared with the alkaline phosphatase</a:t>
          </a:r>
          <a:endParaRPr lang="en-US" sz="2000" kern="1200" dirty="0"/>
        </a:p>
        <a:p>
          <a:pPr marL="228600" lvl="1" indent="-228600" algn="l" defTabSz="889000">
            <a:lnSpc>
              <a:spcPct val="90000"/>
            </a:lnSpc>
            <a:spcBef>
              <a:spcPct val="0"/>
            </a:spcBef>
            <a:spcAft>
              <a:spcPct val="15000"/>
            </a:spcAft>
            <a:buChar char="•"/>
          </a:pPr>
          <a:r>
            <a:rPr lang="en-US" sz="2000" b="0" i="0" kern="1200"/>
            <a:t>Serum bilirubin may be elevated</a:t>
          </a:r>
          <a:endParaRPr lang="en-US" sz="2000" kern="1200"/>
        </a:p>
        <a:p>
          <a:pPr marL="228600" lvl="1" indent="-228600" algn="l" defTabSz="889000">
            <a:lnSpc>
              <a:spcPct val="90000"/>
            </a:lnSpc>
            <a:spcBef>
              <a:spcPct val="0"/>
            </a:spcBef>
            <a:spcAft>
              <a:spcPct val="15000"/>
            </a:spcAft>
            <a:buChar char="•"/>
          </a:pPr>
          <a:r>
            <a:rPr lang="en-US" sz="2000" b="0" i="0" kern="1200" dirty="0"/>
            <a:t>Other tests like PT/INR be abnormal</a:t>
          </a:r>
          <a:endParaRPr lang="en-US" sz="2000" kern="1200" dirty="0"/>
        </a:p>
      </dsp:txBody>
      <dsp:txXfrm>
        <a:off x="0" y="332843"/>
        <a:ext cx="6391275" cy="2079000"/>
      </dsp:txXfrm>
    </dsp:sp>
    <dsp:sp modelId="{42D300D9-9FF4-46CA-9E89-A6223C0DED1A}">
      <dsp:nvSpPr>
        <dsp:cNvPr id="0" name=""/>
        <dsp:cNvSpPr/>
      </dsp:nvSpPr>
      <dsp:spPr>
        <a:xfrm>
          <a:off x="319563" y="37643"/>
          <a:ext cx="4473892"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Hepatocellular injury (hepatitis):</a:t>
          </a:r>
          <a:endParaRPr lang="en-US" sz="2000" kern="1200"/>
        </a:p>
      </dsp:txBody>
      <dsp:txXfrm>
        <a:off x="348384" y="66464"/>
        <a:ext cx="4416250" cy="532758"/>
      </dsp:txXfrm>
    </dsp:sp>
    <dsp:sp modelId="{64F64DD1-DB80-451F-AFA4-212A4A5E8AF1}">
      <dsp:nvSpPr>
        <dsp:cNvPr id="0" name=""/>
        <dsp:cNvSpPr/>
      </dsp:nvSpPr>
      <dsp:spPr>
        <a:xfrm>
          <a:off x="0" y="2815043"/>
          <a:ext cx="6391275" cy="23940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6034" tIns="416560" rIns="496034"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Disproportionate elevation in the alkaline phosphatase compared with the serum aminotransferases</a:t>
          </a:r>
          <a:endParaRPr lang="en-US" sz="2000" kern="1200"/>
        </a:p>
        <a:p>
          <a:pPr marL="228600" lvl="1" indent="-228600" algn="l" defTabSz="889000">
            <a:lnSpc>
              <a:spcPct val="90000"/>
            </a:lnSpc>
            <a:spcBef>
              <a:spcPct val="0"/>
            </a:spcBef>
            <a:spcAft>
              <a:spcPct val="15000"/>
            </a:spcAft>
            <a:buChar char="•"/>
          </a:pPr>
          <a:r>
            <a:rPr lang="en-US" sz="2000" b="0" i="0" kern="1200"/>
            <a:t>Serum bilirubin may be elevated, at times to very high levels</a:t>
          </a:r>
          <a:endParaRPr lang="en-US" sz="2000" kern="1200"/>
        </a:p>
        <a:p>
          <a:pPr marL="228600" lvl="1" indent="-228600" algn="l" defTabSz="889000">
            <a:lnSpc>
              <a:spcPct val="90000"/>
            </a:lnSpc>
            <a:spcBef>
              <a:spcPct val="0"/>
            </a:spcBef>
            <a:spcAft>
              <a:spcPct val="15000"/>
            </a:spcAft>
            <a:buChar char="•"/>
          </a:pPr>
          <a:r>
            <a:rPr lang="en-US" sz="2000" b="0" i="0" kern="1200" dirty="0"/>
            <a:t>Other tests like PT/INR be abnormal</a:t>
          </a:r>
          <a:endParaRPr lang="en-US" sz="2000" kern="1200" dirty="0"/>
        </a:p>
      </dsp:txBody>
      <dsp:txXfrm>
        <a:off x="0" y="2815043"/>
        <a:ext cx="6391275" cy="2394000"/>
      </dsp:txXfrm>
    </dsp:sp>
    <dsp:sp modelId="{17A4056C-BDEB-4262-96A8-D7A7C2DA90F2}">
      <dsp:nvSpPr>
        <dsp:cNvPr id="0" name=""/>
        <dsp:cNvSpPr/>
      </dsp:nvSpPr>
      <dsp:spPr>
        <a:xfrm>
          <a:off x="319563" y="2519843"/>
          <a:ext cx="4473892" cy="59040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Cholestatic injury (cholestasis):</a:t>
          </a:r>
          <a:endParaRPr lang="en-US" sz="2000" kern="1200"/>
        </a:p>
      </dsp:txBody>
      <dsp:txXfrm>
        <a:off x="348384" y="2548664"/>
        <a:ext cx="4416250" cy="5327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9A3E2-4814-474C-861A-40AB33FA1C1A}">
      <dsp:nvSpPr>
        <dsp:cNvPr id="0" name=""/>
        <dsp:cNvSpPr/>
      </dsp:nvSpPr>
      <dsp:spPr>
        <a:xfrm>
          <a:off x="5630091" y="2195064"/>
          <a:ext cx="3983330" cy="691321"/>
        </a:xfrm>
        <a:custGeom>
          <a:avLst/>
          <a:gdLst/>
          <a:ahLst/>
          <a:cxnLst/>
          <a:rect l="0" t="0" r="0" b="0"/>
          <a:pathLst>
            <a:path>
              <a:moveTo>
                <a:pt x="0" y="0"/>
              </a:moveTo>
              <a:lnTo>
                <a:pt x="0" y="345660"/>
              </a:lnTo>
              <a:lnTo>
                <a:pt x="3983330" y="345660"/>
              </a:lnTo>
              <a:lnTo>
                <a:pt x="3983330" y="691321"/>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76F8B9-20F2-49F4-96E4-DB49230B29D8}">
      <dsp:nvSpPr>
        <dsp:cNvPr id="0" name=""/>
        <dsp:cNvSpPr/>
      </dsp:nvSpPr>
      <dsp:spPr>
        <a:xfrm>
          <a:off x="5584370" y="2195064"/>
          <a:ext cx="91440" cy="691321"/>
        </a:xfrm>
        <a:custGeom>
          <a:avLst/>
          <a:gdLst/>
          <a:ahLst/>
          <a:cxnLst/>
          <a:rect l="0" t="0" r="0" b="0"/>
          <a:pathLst>
            <a:path>
              <a:moveTo>
                <a:pt x="45720" y="0"/>
              </a:moveTo>
              <a:lnTo>
                <a:pt x="45720" y="691321"/>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1E1C3D-8223-4F15-91A9-97E4F6D9A78F}">
      <dsp:nvSpPr>
        <dsp:cNvPr id="0" name=""/>
        <dsp:cNvSpPr/>
      </dsp:nvSpPr>
      <dsp:spPr>
        <a:xfrm>
          <a:off x="1646760" y="2195064"/>
          <a:ext cx="3983330" cy="691321"/>
        </a:xfrm>
        <a:custGeom>
          <a:avLst/>
          <a:gdLst/>
          <a:ahLst/>
          <a:cxnLst/>
          <a:rect l="0" t="0" r="0" b="0"/>
          <a:pathLst>
            <a:path>
              <a:moveTo>
                <a:pt x="3983330" y="0"/>
              </a:moveTo>
              <a:lnTo>
                <a:pt x="3983330" y="345660"/>
              </a:lnTo>
              <a:lnTo>
                <a:pt x="0" y="345660"/>
              </a:lnTo>
              <a:lnTo>
                <a:pt x="0" y="691321"/>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48EC20-CBFD-4A54-A410-A85D63174707}">
      <dsp:nvSpPr>
        <dsp:cNvPr id="0" name=""/>
        <dsp:cNvSpPr/>
      </dsp:nvSpPr>
      <dsp:spPr>
        <a:xfrm>
          <a:off x="3984086" y="549060"/>
          <a:ext cx="3292008" cy="16460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DM Sans" pitchFamily="2" charset="0"/>
            </a:rPr>
            <a:t>Patients with clinically significant DILI have at least one of the following:</a:t>
          </a:r>
          <a:endParaRPr lang="en-US" sz="2300" kern="1200" dirty="0"/>
        </a:p>
      </dsp:txBody>
      <dsp:txXfrm>
        <a:off x="3984086" y="549060"/>
        <a:ext cx="3292008" cy="1646004"/>
      </dsp:txXfrm>
    </dsp:sp>
    <dsp:sp modelId="{BF513113-2B83-4DEE-8FB3-026A7E48B0E1}">
      <dsp:nvSpPr>
        <dsp:cNvPr id="0" name=""/>
        <dsp:cNvSpPr/>
      </dsp:nvSpPr>
      <dsp:spPr>
        <a:xfrm>
          <a:off x="755" y="2886386"/>
          <a:ext cx="3292008" cy="164600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t>AST or ALT &gt; 5 times upper limit of normal (ULN) or ALP &gt; 2 times ULN on two separate occasions</a:t>
          </a:r>
          <a:endParaRPr lang="en-US" sz="2300" kern="1200" dirty="0"/>
        </a:p>
      </dsp:txBody>
      <dsp:txXfrm>
        <a:off x="755" y="2886386"/>
        <a:ext cx="3292008" cy="1646004"/>
      </dsp:txXfrm>
    </dsp:sp>
    <dsp:sp modelId="{EC053257-1E2E-430D-BE86-7A4E94B1E72D}">
      <dsp:nvSpPr>
        <dsp:cNvPr id="0" name=""/>
        <dsp:cNvSpPr/>
      </dsp:nvSpPr>
      <dsp:spPr>
        <a:xfrm>
          <a:off x="3984086" y="2886386"/>
          <a:ext cx="3292008" cy="164600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0" i="0" kern="1200"/>
            <a:t>Total serum bilirubin &gt;2.5 mg/dL with elevated AST, ALT, or ALP</a:t>
          </a:r>
          <a:endParaRPr lang="en-US" sz="2300" kern="1200" dirty="0"/>
        </a:p>
      </dsp:txBody>
      <dsp:txXfrm>
        <a:off x="3984086" y="2886386"/>
        <a:ext cx="3292008" cy="1646004"/>
      </dsp:txXfrm>
    </dsp:sp>
    <dsp:sp modelId="{6200215A-CB3E-42B7-A137-6C147758E035}">
      <dsp:nvSpPr>
        <dsp:cNvPr id="0" name=""/>
        <dsp:cNvSpPr/>
      </dsp:nvSpPr>
      <dsp:spPr>
        <a:xfrm>
          <a:off x="7967417" y="2886386"/>
          <a:ext cx="3292008" cy="164600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0" i="0" kern="1200" dirty="0"/>
            <a:t>INR &gt; 1.5 with elevated AST, ALT, or ALP</a:t>
          </a:r>
          <a:endParaRPr lang="en-US" sz="2300" kern="1200" dirty="0"/>
        </a:p>
      </dsp:txBody>
      <dsp:txXfrm>
        <a:off x="7967417" y="2886386"/>
        <a:ext cx="3292008" cy="16460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92211-FDC8-4FB6-A5FD-30DF8435A06D}">
      <dsp:nvSpPr>
        <dsp:cNvPr id="0" name=""/>
        <dsp:cNvSpPr/>
      </dsp:nvSpPr>
      <dsp:spPr>
        <a:xfrm>
          <a:off x="0" y="157036"/>
          <a:ext cx="6732089" cy="675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Alcohol cessation</a:t>
          </a:r>
        </a:p>
      </dsp:txBody>
      <dsp:txXfrm>
        <a:off x="32967" y="190003"/>
        <a:ext cx="6666155" cy="609393"/>
      </dsp:txXfrm>
    </dsp:sp>
    <dsp:sp modelId="{890E4CEA-AEE1-43EC-9DDC-C47D2E09AFEC}">
      <dsp:nvSpPr>
        <dsp:cNvPr id="0" name=""/>
        <dsp:cNvSpPr/>
      </dsp:nvSpPr>
      <dsp:spPr>
        <a:xfrm>
          <a:off x="0" y="881324"/>
          <a:ext cx="6732089" cy="675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Non-pharmacological: alcohol rehabilitation programs, support group</a:t>
          </a:r>
        </a:p>
      </dsp:txBody>
      <dsp:txXfrm>
        <a:off x="32967" y="914291"/>
        <a:ext cx="6666155" cy="609393"/>
      </dsp:txXfrm>
    </dsp:sp>
    <dsp:sp modelId="{C80EC0A4-FA11-4F99-B2F8-C0926BD71283}">
      <dsp:nvSpPr>
        <dsp:cNvPr id="0" name=""/>
        <dsp:cNvSpPr/>
      </dsp:nvSpPr>
      <dsp:spPr>
        <a:xfrm>
          <a:off x="0" y="1605612"/>
          <a:ext cx="6732089" cy="675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Pharmacological: control alcohol withdrawal symptoms</a:t>
          </a:r>
        </a:p>
      </dsp:txBody>
      <dsp:txXfrm>
        <a:off x="32967" y="1638579"/>
        <a:ext cx="6666155" cy="609393"/>
      </dsp:txXfrm>
    </dsp:sp>
    <dsp:sp modelId="{5FEBA7D5-CA83-4FC1-A8F1-D7C168543FE0}">
      <dsp:nvSpPr>
        <dsp:cNvPr id="0" name=""/>
        <dsp:cNvSpPr/>
      </dsp:nvSpPr>
      <dsp:spPr>
        <a:xfrm>
          <a:off x="0" y="2329899"/>
          <a:ext cx="6732089" cy="675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Mild withdrawal:</a:t>
          </a:r>
        </a:p>
      </dsp:txBody>
      <dsp:txXfrm>
        <a:off x="32967" y="2362866"/>
        <a:ext cx="6666155" cy="609393"/>
      </dsp:txXfrm>
    </dsp:sp>
    <dsp:sp modelId="{77DE03AB-CDF5-42A4-85BF-131E3B2828BF}">
      <dsp:nvSpPr>
        <dsp:cNvPr id="0" name=""/>
        <dsp:cNvSpPr/>
      </dsp:nvSpPr>
      <dsp:spPr>
        <a:xfrm>
          <a:off x="0" y="3005227"/>
          <a:ext cx="6732089" cy="4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74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Gabapentin (Neurontin) </a:t>
          </a:r>
        </a:p>
        <a:p>
          <a:pPr marL="114300" lvl="1" indent="-114300" algn="l" defTabSz="577850">
            <a:lnSpc>
              <a:spcPct val="90000"/>
            </a:lnSpc>
            <a:spcBef>
              <a:spcPct val="0"/>
            </a:spcBef>
            <a:spcAft>
              <a:spcPct val="20000"/>
            </a:spcAft>
            <a:buChar char="•"/>
          </a:pPr>
          <a:r>
            <a:rPr lang="en-US" sz="1300" kern="1200"/>
            <a:t>Carbamazepine (Tegretol)</a:t>
          </a:r>
        </a:p>
      </dsp:txBody>
      <dsp:txXfrm>
        <a:off x="0" y="3005227"/>
        <a:ext cx="6732089" cy="448672"/>
      </dsp:txXfrm>
    </dsp:sp>
    <dsp:sp modelId="{F46D150E-96BC-4EC3-9ABF-6A0228828E64}">
      <dsp:nvSpPr>
        <dsp:cNvPr id="0" name=""/>
        <dsp:cNvSpPr/>
      </dsp:nvSpPr>
      <dsp:spPr>
        <a:xfrm>
          <a:off x="0" y="3453899"/>
          <a:ext cx="6732089" cy="675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Prevent relapses:</a:t>
          </a:r>
        </a:p>
      </dsp:txBody>
      <dsp:txXfrm>
        <a:off x="32967" y="3486866"/>
        <a:ext cx="6666155" cy="609393"/>
      </dsp:txXfrm>
    </dsp:sp>
    <dsp:sp modelId="{BEC73488-1568-4DA6-8A6F-A79A48542FB1}">
      <dsp:nvSpPr>
        <dsp:cNvPr id="0" name=""/>
        <dsp:cNvSpPr/>
      </dsp:nvSpPr>
      <dsp:spPr>
        <a:xfrm>
          <a:off x="0" y="4129227"/>
          <a:ext cx="6732089" cy="686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74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Naltrexone (Vivitrol)</a:t>
          </a:r>
        </a:p>
        <a:p>
          <a:pPr marL="114300" lvl="1" indent="-114300" algn="l" defTabSz="577850">
            <a:lnSpc>
              <a:spcPct val="90000"/>
            </a:lnSpc>
            <a:spcBef>
              <a:spcPct val="0"/>
            </a:spcBef>
            <a:spcAft>
              <a:spcPct val="20000"/>
            </a:spcAft>
            <a:buChar char="•"/>
          </a:pPr>
          <a:r>
            <a:rPr lang="en-US" sz="1300" kern="1200"/>
            <a:t>Acamprosate (Campral)</a:t>
          </a:r>
        </a:p>
        <a:p>
          <a:pPr marL="114300" lvl="1" indent="-114300" algn="l" defTabSz="577850">
            <a:lnSpc>
              <a:spcPct val="90000"/>
            </a:lnSpc>
            <a:spcBef>
              <a:spcPct val="0"/>
            </a:spcBef>
            <a:spcAft>
              <a:spcPct val="20000"/>
            </a:spcAft>
            <a:buChar char="•"/>
          </a:pPr>
          <a:r>
            <a:rPr lang="en-US" sz="1300" kern="1200"/>
            <a:t>Disulfiram (Antabuse)</a:t>
          </a:r>
        </a:p>
      </dsp:txBody>
      <dsp:txXfrm>
        <a:off x="0" y="4129227"/>
        <a:ext cx="6732089" cy="686204"/>
      </dsp:txXfrm>
    </dsp:sp>
    <dsp:sp modelId="{4A85788D-2FB8-4D9E-82B8-362E939C594A}">
      <dsp:nvSpPr>
        <dsp:cNvPr id="0" name=""/>
        <dsp:cNvSpPr/>
      </dsp:nvSpPr>
      <dsp:spPr>
        <a:xfrm>
          <a:off x="0" y="4815432"/>
          <a:ext cx="6732089" cy="675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Thiamine (vitamin B1) is used to prevent and treat Wernicke’s encephalopathy</a:t>
          </a:r>
        </a:p>
      </dsp:txBody>
      <dsp:txXfrm>
        <a:off x="32967" y="4848399"/>
        <a:ext cx="6666155" cy="6093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9C74A-BD2F-49E7-B3C9-6523E0857BC1}">
      <dsp:nvSpPr>
        <dsp:cNvPr id="0" name=""/>
        <dsp:cNvSpPr/>
      </dsp:nvSpPr>
      <dsp:spPr>
        <a:xfrm>
          <a:off x="0" y="0"/>
          <a:ext cx="8181575" cy="124619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Occurs when there is resistance to portal blood flow = increased resistance and structural changes due to the buildup of scar tissue</a:t>
          </a:r>
          <a:endParaRPr lang="en-US" sz="1800" kern="1200" dirty="0"/>
        </a:p>
      </dsp:txBody>
      <dsp:txXfrm>
        <a:off x="36500" y="36500"/>
        <a:ext cx="6836831" cy="1173196"/>
      </dsp:txXfrm>
    </dsp:sp>
    <dsp:sp modelId="{864BB400-2961-47D6-A1E2-8920208848C9}">
      <dsp:nvSpPr>
        <dsp:cNvPr id="0" name=""/>
        <dsp:cNvSpPr/>
      </dsp:nvSpPr>
      <dsp:spPr>
        <a:xfrm>
          <a:off x="721903" y="1453896"/>
          <a:ext cx="8181575" cy="1246196"/>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Usually asymptomatic until complications develop</a:t>
          </a:r>
          <a:endParaRPr lang="en-US" sz="1800" kern="1200"/>
        </a:p>
        <a:p>
          <a:pPr marL="114300" lvl="1" indent="-114300" algn="l" defTabSz="622300">
            <a:lnSpc>
              <a:spcPct val="90000"/>
            </a:lnSpc>
            <a:spcBef>
              <a:spcPct val="0"/>
            </a:spcBef>
            <a:spcAft>
              <a:spcPct val="15000"/>
            </a:spcAft>
            <a:buChar char="•"/>
          </a:pPr>
          <a:r>
            <a:rPr lang="en-US" sz="1400" b="0" i="0" kern="1200"/>
            <a:t>Ascites, variceal hemorrhage, SBP, etc</a:t>
          </a:r>
          <a:endParaRPr lang="en-US" sz="1400" kern="1200"/>
        </a:p>
      </dsp:txBody>
      <dsp:txXfrm>
        <a:off x="758403" y="1490396"/>
        <a:ext cx="6576643" cy="1173196"/>
      </dsp:txXfrm>
    </dsp:sp>
    <dsp:sp modelId="{CEAA22A6-CEA6-4AFD-864A-BF5CBBD48FDB}">
      <dsp:nvSpPr>
        <dsp:cNvPr id="0" name=""/>
        <dsp:cNvSpPr/>
      </dsp:nvSpPr>
      <dsp:spPr>
        <a:xfrm>
          <a:off x="1443807" y="2907792"/>
          <a:ext cx="8181575" cy="1246196"/>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Diagnosis: If patient has known risk factors and clinical manifestation, then additional testing is not needed.  If in doubt, can use hepatic venous pressure gradient (HVPG)</a:t>
          </a:r>
          <a:endParaRPr lang="en-US" sz="1800" kern="1200"/>
        </a:p>
      </dsp:txBody>
      <dsp:txXfrm>
        <a:off x="1480307" y="2944292"/>
        <a:ext cx="6576643" cy="1173196"/>
      </dsp:txXfrm>
    </dsp:sp>
    <dsp:sp modelId="{9BC92702-2B6D-4639-94A0-29C1E62F3F6A}">
      <dsp:nvSpPr>
        <dsp:cNvPr id="0" name=""/>
        <dsp:cNvSpPr/>
      </dsp:nvSpPr>
      <dsp:spPr>
        <a:xfrm>
          <a:off x="7371547" y="945032"/>
          <a:ext cx="810027" cy="810027"/>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553803" y="945032"/>
        <a:ext cx="445515" cy="609545"/>
      </dsp:txXfrm>
    </dsp:sp>
    <dsp:sp modelId="{BCFD3C34-1682-4098-A5F1-09BC74F76811}">
      <dsp:nvSpPr>
        <dsp:cNvPr id="0" name=""/>
        <dsp:cNvSpPr/>
      </dsp:nvSpPr>
      <dsp:spPr>
        <a:xfrm>
          <a:off x="8093451" y="2390620"/>
          <a:ext cx="810027" cy="810027"/>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75707" y="2390620"/>
        <a:ext cx="445515" cy="6095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7613E-EB8C-4FC6-BED8-2E3B5BD0785D}">
      <dsp:nvSpPr>
        <dsp:cNvPr id="0" name=""/>
        <dsp:cNvSpPr/>
      </dsp:nvSpPr>
      <dsp:spPr>
        <a:xfrm>
          <a:off x="0" y="3166653"/>
          <a:ext cx="6391275" cy="207766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0" i="0" kern="1200"/>
            <a:t>Course of action:</a:t>
          </a:r>
          <a:endParaRPr lang="en-US" sz="3600" kern="1200"/>
        </a:p>
      </dsp:txBody>
      <dsp:txXfrm>
        <a:off x="0" y="3166653"/>
        <a:ext cx="6391275" cy="1121940"/>
      </dsp:txXfrm>
    </dsp:sp>
    <dsp:sp modelId="{17670949-C001-46C7-8031-4B54FDC90BDE}">
      <dsp:nvSpPr>
        <dsp:cNvPr id="0" name=""/>
        <dsp:cNvSpPr/>
      </dsp:nvSpPr>
      <dsp:spPr>
        <a:xfrm>
          <a:off x="780" y="4247040"/>
          <a:ext cx="912816" cy="955727"/>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0" i="0" kern="1200"/>
            <a:t>Adequate fluid resuscitation</a:t>
          </a:r>
          <a:endParaRPr lang="en-US" sz="1000" kern="1200"/>
        </a:p>
      </dsp:txBody>
      <dsp:txXfrm>
        <a:off x="780" y="4247040"/>
        <a:ext cx="912816" cy="955727"/>
      </dsp:txXfrm>
    </dsp:sp>
    <dsp:sp modelId="{7F2D43D0-23E1-4106-B9E4-FC20E2CE394A}">
      <dsp:nvSpPr>
        <dsp:cNvPr id="0" name=""/>
        <dsp:cNvSpPr/>
      </dsp:nvSpPr>
      <dsp:spPr>
        <a:xfrm>
          <a:off x="913596" y="4247040"/>
          <a:ext cx="912816" cy="955727"/>
        </a:xfrm>
        <a:prstGeom prst="rect">
          <a:avLst/>
        </a:prstGeom>
        <a:solidFill>
          <a:schemeClr val="accent2">
            <a:tint val="40000"/>
            <a:alpha val="90000"/>
            <a:hueOff val="-3434031"/>
            <a:satOff val="177"/>
            <a:lumOff val="9"/>
            <a:alphaOff val="0"/>
          </a:schemeClr>
        </a:solidFill>
        <a:ln w="19050" cap="rnd" cmpd="sng" algn="ctr">
          <a:solidFill>
            <a:schemeClr val="accent2">
              <a:tint val="40000"/>
              <a:alpha val="90000"/>
              <a:hueOff val="-3434031"/>
              <a:satOff val="177"/>
              <a:lumOff val="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0" i="0" kern="1200"/>
            <a:t>Protection of airway from aspirating blood</a:t>
          </a:r>
          <a:endParaRPr lang="en-US" sz="1000" kern="1200"/>
        </a:p>
      </dsp:txBody>
      <dsp:txXfrm>
        <a:off x="913596" y="4247040"/>
        <a:ext cx="912816" cy="955727"/>
      </dsp:txXfrm>
    </dsp:sp>
    <dsp:sp modelId="{EB43E33B-B9F9-422A-9691-F30DAFD40B4C}">
      <dsp:nvSpPr>
        <dsp:cNvPr id="0" name=""/>
        <dsp:cNvSpPr/>
      </dsp:nvSpPr>
      <dsp:spPr>
        <a:xfrm>
          <a:off x="1826412" y="4247040"/>
          <a:ext cx="912816" cy="955727"/>
        </a:xfrm>
        <a:prstGeom prst="rect">
          <a:avLst/>
        </a:prstGeom>
        <a:solidFill>
          <a:schemeClr val="accent2">
            <a:tint val="40000"/>
            <a:alpha val="90000"/>
            <a:hueOff val="-6868062"/>
            <a:satOff val="354"/>
            <a:lumOff val="18"/>
            <a:alphaOff val="0"/>
          </a:schemeClr>
        </a:solidFill>
        <a:ln w="19050" cap="rnd" cmpd="sng" algn="ctr">
          <a:solidFill>
            <a:schemeClr val="accent2">
              <a:tint val="40000"/>
              <a:alpha val="90000"/>
              <a:hueOff val="-6868062"/>
              <a:satOff val="354"/>
              <a:lumOff val="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0" i="0" kern="1200"/>
            <a:t>Control bleeding</a:t>
          </a:r>
          <a:endParaRPr lang="en-US" sz="1000" kern="1200"/>
        </a:p>
      </dsp:txBody>
      <dsp:txXfrm>
        <a:off x="1826412" y="4247040"/>
        <a:ext cx="912816" cy="955727"/>
      </dsp:txXfrm>
    </dsp:sp>
    <dsp:sp modelId="{9F799DAE-1ADF-4D81-8387-69A904E1F44B}">
      <dsp:nvSpPr>
        <dsp:cNvPr id="0" name=""/>
        <dsp:cNvSpPr/>
      </dsp:nvSpPr>
      <dsp:spPr>
        <a:xfrm>
          <a:off x="2739229" y="4247040"/>
          <a:ext cx="912816" cy="955727"/>
        </a:xfrm>
        <a:prstGeom prst="rect">
          <a:avLst/>
        </a:prstGeom>
        <a:solidFill>
          <a:schemeClr val="accent2">
            <a:tint val="40000"/>
            <a:alpha val="90000"/>
            <a:hueOff val="-10302092"/>
            <a:satOff val="530"/>
            <a:lumOff val="28"/>
            <a:alphaOff val="0"/>
          </a:schemeClr>
        </a:solidFill>
        <a:ln w="19050" cap="rnd" cmpd="sng" algn="ctr">
          <a:solidFill>
            <a:schemeClr val="accent2">
              <a:tint val="40000"/>
              <a:alpha val="90000"/>
              <a:hueOff val="-10302092"/>
              <a:satOff val="530"/>
              <a:lumOff val="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0" i="0" kern="1200"/>
            <a:t>Prevention re-bleeding</a:t>
          </a:r>
          <a:endParaRPr lang="en-US" sz="1000" kern="1200"/>
        </a:p>
      </dsp:txBody>
      <dsp:txXfrm>
        <a:off x="2739229" y="4247040"/>
        <a:ext cx="912816" cy="955727"/>
      </dsp:txXfrm>
    </dsp:sp>
    <dsp:sp modelId="{29464E1F-8B6D-4432-A7B7-E0242C25DF59}">
      <dsp:nvSpPr>
        <dsp:cNvPr id="0" name=""/>
        <dsp:cNvSpPr/>
      </dsp:nvSpPr>
      <dsp:spPr>
        <a:xfrm>
          <a:off x="3652045" y="4247040"/>
          <a:ext cx="912816" cy="955727"/>
        </a:xfrm>
        <a:prstGeom prst="rect">
          <a:avLst/>
        </a:prstGeom>
        <a:solidFill>
          <a:schemeClr val="accent2">
            <a:tint val="40000"/>
            <a:alpha val="90000"/>
            <a:hueOff val="-13736124"/>
            <a:satOff val="707"/>
            <a:lumOff val="37"/>
            <a:alphaOff val="0"/>
          </a:schemeClr>
        </a:solidFill>
        <a:ln w="19050" cap="rnd" cmpd="sng" algn="ctr">
          <a:solidFill>
            <a:schemeClr val="accent2">
              <a:tint val="40000"/>
              <a:alpha val="90000"/>
              <a:hueOff val="-13736124"/>
              <a:satOff val="707"/>
              <a:lumOff val="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0" i="0" kern="1200"/>
            <a:t>Prevent AKI</a:t>
          </a:r>
          <a:endParaRPr lang="en-US" sz="1000" kern="1200"/>
        </a:p>
      </dsp:txBody>
      <dsp:txXfrm>
        <a:off x="3652045" y="4247040"/>
        <a:ext cx="912816" cy="955727"/>
      </dsp:txXfrm>
    </dsp:sp>
    <dsp:sp modelId="{983F244E-37EB-4AA2-8A60-CC50D998284C}">
      <dsp:nvSpPr>
        <dsp:cNvPr id="0" name=""/>
        <dsp:cNvSpPr/>
      </dsp:nvSpPr>
      <dsp:spPr>
        <a:xfrm>
          <a:off x="4564862" y="4247040"/>
          <a:ext cx="912816" cy="955727"/>
        </a:xfrm>
        <a:prstGeom prst="rect">
          <a:avLst/>
        </a:prstGeom>
        <a:solidFill>
          <a:schemeClr val="accent2">
            <a:tint val="40000"/>
            <a:alpha val="90000"/>
            <a:hueOff val="-17170153"/>
            <a:satOff val="884"/>
            <a:lumOff val="46"/>
            <a:alphaOff val="0"/>
          </a:schemeClr>
        </a:solidFill>
        <a:ln w="19050" cap="rnd" cmpd="sng" algn="ctr">
          <a:solidFill>
            <a:schemeClr val="accent2">
              <a:tint val="40000"/>
              <a:alpha val="90000"/>
              <a:hueOff val="-17170153"/>
              <a:satOff val="884"/>
              <a:lumOff val="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0" i="0" kern="1200"/>
            <a:t>Preserve liver function </a:t>
          </a:r>
          <a:endParaRPr lang="en-US" sz="1000" kern="1200"/>
        </a:p>
      </dsp:txBody>
      <dsp:txXfrm>
        <a:off x="4564862" y="4247040"/>
        <a:ext cx="912816" cy="955727"/>
      </dsp:txXfrm>
    </dsp:sp>
    <dsp:sp modelId="{B08EB1DB-EDD7-47B2-85BA-7AE6200E5EA4}">
      <dsp:nvSpPr>
        <dsp:cNvPr id="0" name=""/>
        <dsp:cNvSpPr/>
      </dsp:nvSpPr>
      <dsp:spPr>
        <a:xfrm>
          <a:off x="5477678" y="4247040"/>
          <a:ext cx="912816" cy="955727"/>
        </a:xfrm>
        <a:prstGeom prst="rect">
          <a:avLst/>
        </a:prstGeom>
        <a:solidFill>
          <a:schemeClr val="accent2">
            <a:tint val="40000"/>
            <a:alpha val="90000"/>
            <a:hueOff val="-20604185"/>
            <a:satOff val="1061"/>
            <a:lumOff val="55"/>
            <a:alphaOff val="0"/>
          </a:schemeClr>
        </a:solidFill>
        <a:ln w="19050" cap="rnd" cmpd="sng" algn="ctr">
          <a:solidFill>
            <a:schemeClr val="accent2">
              <a:tint val="40000"/>
              <a:alpha val="90000"/>
              <a:hueOff val="-20604185"/>
              <a:satOff val="1061"/>
              <a:lumOff val="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b="0" i="0" kern="1200"/>
            <a:t>Prophylaxis against SBP/other infections</a:t>
          </a:r>
          <a:endParaRPr lang="en-US" sz="1000" kern="1200"/>
        </a:p>
      </dsp:txBody>
      <dsp:txXfrm>
        <a:off x="5477678" y="4247040"/>
        <a:ext cx="912816" cy="955727"/>
      </dsp:txXfrm>
    </dsp:sp>
    <dsp:sp modelId="{4FDB6B0A-719A-42FE-9973-CF468EE4ECDF}">
      <dsp:nvSpPr>
        <dsp:cNvPr id="0" name=""/>
        <dsp:cNvSpPr/>
      </dsp:nvSpPr>
      <dsp:spPr>
        <a:xfrm rot="10800000">
          <a:off x="0" y="2365"/>
          <a:ext cx="6391275" cy="3195452"/>
        </a:xfrm>
        <a:prstGeom prst="upArrowCallou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0" i="0" kern="1200"/>
            <a:t>Medical emergency – mortality rate 7-15%, admission to ICU</a:t>
          </a:r>
          <a:endParaRPr lang="en-US" sz="3600" kern="1200"/>
        </a:p>
      </dsp:txBody>
      <dsp:txXfrm rot="10800000">
        <a:off x="0" y="2365"/>
        <a:ext cx="6391275" cy="207630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FF86B-ABDC-4312-8E1D-5636DC2108F7}" type="datetimeFigureOut">
              <a:rPr lang="en-US" smtClean="0"/>
              <a:t>9/30/2025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2631A-7F38-4FEE-8331-7F0A6C20435D}" type="slidenum">
              <a:rPr lang="en-US" smtClean="0"/>
              <a:t>‹#›</a:t>
            </a:fld>
            <a:endParaRPr lang="en-US"/>
          </a:p>
        </p:txBody>
      </p:sp>
    </p:spTree>
    <p:extLst>
      <p:ext uri="{BB962C8B-B14F-4D97-AF65-F5344CB8AC3E}">
        <p14:creationId xmlns:p14="http://schemas.microsoft.com/office/powerpoint/2010/main" val="375102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3</a:t>
            </a:fld>
            <a:endParaRPr lang="en-US"/>
          </a:p>
        </p:txBody>
      </p:sp>
    </p:spTree>
    <p:extLst>
      <p:ext uri="{BB962C8B-B14F-4D97-AF65-F5344CB8AC3E}">
        <p14:creationId xmlns:p14="http://schemas.microsoft.com/office/powerpoint/2010/main" val="3009442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39</a:t>
            </a:fld>
            <a:endParaRPr lang="en-US"/>
          </a:p>
        </p:txBody>
      </p:sp>
    </p:spTree>
    <p:extLst>
      <p:ext uri="{BB962C8B-B14F-4D97-AF65-F5344CB8AC3E}">
        <p14:creationId xmlns:p14="http://schemas.microsoft.com/office/powerpoint/2010/main" val="1005802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40</a:t>
            </a:fld>
            <a:endParaRPr lang="en-US"/>
          </a:p>
        </p:txBody>
      </p:sp>
    </p:spTree>
    <p:extLst>
      <p:ext uri="{BB962C8B-B14F-4D97-AF65-F5344CB8AC3E}">
        <p14:creationId xmlns:p14="http://schemas.microsoft.com/office/powerpoint/2010/main" val="841917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41</a:t>
            </a:fld>
            <a:endParaRPr lang="en-US"/>
          </a:p>
        </p:txBody>
      </p:sp>
    </p:spTree>
    <p:extLst>
      <p:ext uri="{BB962C8B-B14F-4D97-AF65-F5344CB8AC3E}">
        <p14:creationId xmlns:p14="http://schemas.microsoft.com/office/powerpoint/2010/main" val="3817810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EEF14-8363-9A52-D370-1F55A804E2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69509-FC16-3667-796C-D3A02DDAAC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513D0-EE00-E19F-C2D4-9D2142F7CF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86F247-D765-FDBF-17C4-2625C27B1122}"/>
              </a:ext>
            </a:extLst>
          </p:cNvPr>
          <p:cNvSpPr>
            <a:spLocks noGrp="1"/>
          </p:cNvSpPr>
          <p:nvPr>
            <p:ph type="sldNum" sz="quarter" idx="5"/>
          </p:nvPr>
        </p:nvSpPr>
        <p:spPr/>
        <p:txBody>
          <a:bodyPr/>
          <a:lstStyle/>
          <a:p>
            <a:fld id="{33B2631A-7F38-4FEE-8331-7F0A6C20435D}" type="slidenum">
              <a:rPr lang="en-US" smtClean="0"/>
              <a:t>42</a:t>
            </a:fld>
            <a:endParaRPr lang="en-US"/>
          </a:p>
        </p:txBody>
      </p:sp>
    </p:spTree>
    <p:extLst>
      <p:ext uri="{BB962C8B-B14F-4D97-AF65-F5344CB8AC3E}">
        <p14:creationId xmlns:p14="http://schemas.microsoft.com/office/powerpoint/2010/main" val="3738235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4D5156"/>
                </a:solidFill>
                <a:effectLst/>
                <a:latin typeface="Google Sans"/>
              </a:rPr>
              <a:t>Transjugular</a:t>
            </a:r>
            <a:r>
              <a:rPr lang="en-US" b="0" i="0" dirty="0">
                <a:solidFill>
                  <a:srgbClr val="4D5156"/>
                </a:solidFill>
                <a:effectLst/>
                <a:latin typeface="Google Sans"/>
              </a:rPr>
              <a:t> intrahepatic portosystemic shunt (TIPS) is a procedure that involves </a:t>
            </a:r>
            <a:r>
              <a:rPr lang="en-US" b="0" i="0" dirty="0">
                <a:solidFill>
                  <a:srgbClr val="040C28"/>
                </a:solidFill>
                <a:effectLst/>
                <a:latin typeface="Google Sans"/>
              </a:rPr>
              <a:t>inserting a stent (tube) to connect the portal veins to adjacent blood vessels that have lower pressure</a:t>
            </a:r>
            <a:r>
              <a:rPr lang="en-US" b="0" i="0" dirty="0">
                <a:solidFill>
                  <a:srgbClr val="4D5156"/>
                </a:solidFill>
                <a:effectLst/>
                <a:latin typeface="Google Sans"/>
              </a:rPr>
              <a:t>. This relieves the pressure of blood flowing through the diseased liver and can help stop bleeding and fluid back up.</a:t>
            </a:r>
          </a:p>
          <a:p>
            <a:endParaRPr lang="en-US" b="0" i="0" dirty="0">
              <a:solidFill>
                <a:srgbClr val="4D5156"/>
              </a:solidFill>
              <a:effectLst/>
              <a:latin typeface="Google Sans"/>
            </a:endParaRPr>
          </a:p>
        </p:txBody>
      </p:sp>
      <p:sp>
        <p:nvSpPr>
          <p:cNvPr id="4" name="Slide Number Placeholder 3"/>
          <p:cNvSpPr>
            <a:spLocks noGrp="1"/>
          </p:cNvSpPr>
          <p:nvPr>
            <p:ph type="sldNum" sz="quarter" idx="5"/>
          </p:nvPr>
        </p:nvSpPr>
        <p:spPr/>
        <p:txBody>
          <a:bodyPr/>
          <a:lstStyle/>
          <a:p>
            <a:fld id="{33B2631A-7F38-4FEE-8331-7F0A6C20435D}" type="slidenum">
              <a:rPr lang="en-US" smtClean="0"/>
              <a:t>43</a:t>
            </a:fld>
            <a:endParaRPr lang="en-US"/>
          </a:p>
        </p:txBody>
      </p:sp>
    </p:spTree>
    <p:extLst>
      <p:ext uri="{BB962C8B-B14F-4D97-AF65-F5344CB8AC3E}">
        <p14:creationId xmlns:p14="http://schemas.microsoft.com/office/powerpoint/2010/main" val="1509381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Sclerotherapy is </a:t>
            </a:r>
            <a:r>
              <a:rPr lang="en-US" dirty="0"/>
              <a:t>an endoscopic procedure to treat active esophageal variceal bleeding by injecting a sclerosant agent into or near the varix to induce thrombosis and obliteration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323"/>
                </a:solidFill>
                <a:effectLst/>
                <a:latin typeface="Noto Sans" panose="020B0502040504020204" pitchFamily="34" charset="0"/>
              </a:rPr>
              <a:t>The EVL technique is similar to hemorrhoidal banding; it works by capturing the varix within a small band, resulting in occlusion from thrombosis. The tissue then becomes necrotic and sloughs off in a few days to weeks, leaving a superficial mucosal ulceration that will heal completely. EVL avoids the use of sclerosant solution and thus eliminates the risk of transmural injury to the esophageal wall that often occurs after endoscopic sclerotherapy.</a:t>
            </a:r>
            <a:endParaRPr lang="en-US" dirty="0"/>
          </a:p>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44</a:t>
            </a:fld>
            <a:endParaRPr lang="en-US"/>
          </a:p>
        </p:txBody>
      </p:sp>
    </p:spTree>
    <p:extLst>
      <p:ext uri="{BB962C8B-B14F-4D97-AF65-F5344CB8AC3E}">
        <p14:creationId xmlns:p14="http://schemas.microsoft.com/office/powerpoint/2010/main" val="3757389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45</a:t>
            </a:fld>
            <a:endParaRPr lang="en-US"/>
          </a:p>
        </p:txBody>
      </p:sp>
    </p:spTree>
    <p:extLst>
      <p:ext uri="{BB962C8B-B14F-4D97-AF65-F5344CB8AC3E}">
        <p14:creationId xmlns:p14="http://schemas.microsoft.com/office/powerpoint/2010/main" val="3743612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46</a:t>
            </a:fld>
            <a:endParaRPr lang="en-US"/>
          </a:p>
        </p:txBody>
      </p:sp>
    </p:spTree>
    <p:extLst>
      <p:ext uri="{BB962C8B-B14F-4D97-AF65-F5344CB8AC3E}">
        <p14:creationId xmlns:p14="http://schemas.microsoft.com/office/powerpoint/2010/main" val="473077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47</a:t>
            </a:fld>
            <a:endParaRPr lang="en-US"/>
          </a:p>
        </p:txBody>
      </p:sp>
    </p:spTree>
    <p:extLst>
      <p:ext uri="{BB962C8B-B14F-4D97-AF65-F5344CB8AC3E}">
        <p14:creationId xmlns:p14="http://schemas.microsoft.com/office/powerpoint/2010/main" val="2892803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48</a:t>
            </a:fld>
            <a:endParaRPr lang="en-US"/>
          </a:p>
        </p:txBody>
      </p:sp>
    </p:spTree>
    <p:extLst>
      <p:ext uri="{BB962C8B-B14F-4D97-AF65-F5344CB8AC3E}">
        <p14:creationId xmlns:p14="http://schemas.microsoft.com/office/powerpoint/2010/main" val="1655901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33AA467-8DE0-49A9-B427-5519F216A4B8}" type="slidenum">
              <a:rPr lang="en-US" smtClean="0"/>
              <a:t>4</a:t>
            </a:fld>
            <a:endParaRPr lang="en-US"/>
          </a:p>
        </p:txBody>
      </p:sp>
    </p:spTree>
    <p:extLst>
      <p:ext uri="{BB962C8B-B14F-4D97-AF65-F5344CB8AC3E}">
        <p14:creationId xmlns:p14="http://schemas.microsoft.com/office/powerpoint/2010/main" val="1251479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49</a:t>
            </a:fld>
            <a:endParaRPr lang="en-US"/>
          </a:p>
        </p:txBody>
      </p:sp>
    </p:spTree>
    <p:extLst>
      <p:ext uri="{BB962C8B-B14F-4D97-AF65-F5344CB8AC3E}">
        <p14:creationId xmlns:p14="http://schemas.microsoft.com/office/powerpoint/2010/main" val="3323579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50</a:t>
            </a:fld>
            <a:endParaRPr lang="en-US"/>
          </a:p>
        </p:txBody>
      </p:sp>
    </p:spTree>
    <p:extLst>
      <p:ext uri="{BB962C8B-B14F-4D97-AF65-F5344CB8AC3E}">
        <p14:creationId xmlns:p14="http://schemas.microsoft.com/office/powerpoint/2010/main" val="53884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51</a:t>
            </a:fld>
            <a:endParaRPr lang="en-US"/>
          </a:p>
        </p:txBody>
      </p:sp>
    </p:spTree>
    <p:extLst>
      <p:ext uri="{BB962C8B-B14F-4D97-AF65-F5344CB8AC3E}">
        <p14:creationId xmlns:p14="http://schemas.microsoft.com/office/powerpoint/2010/main" val="1497427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52</a:t>
            </a:fld>
            <a:endParaRPr lang="en-US"/>
          </a:p>
        </p:txBody>
      </p:sp>
    </p:spTree>
    <p:extLst>
      <p:ext uri="{BB962C8B-B14F-4D97-AF65-F5344CB8AC3E}">
        <p14:creationId xmlns:p14="http://schemas.microsoft.com/office/powerpoint/2010/main" val="814626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53</a:t>
            </a:fld>
            <a:endParaRPr lang="en-US"/>
          </a:p>
        </p:txBody>
      </p:sp>
    </p:spTree>
    <p:extLst>
      <p:ext uri="{BB962C8B-B14F-4D97-AF65-F5344CB8AC3E}">
        <p14:creationId xmlns:p14="http://schemas.microsoft.com/office/powerpoint/2010/main" val="3350295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54</a:t>
            </a:fld>
            <a:endParaRPr lang="en-US"/>
          </a:p>
        </p:txBody>
      </p:sp>
    </p:spTree>
    <p:extLst>
      <p:ext uri="{BB962C8B-B14F-4D97-AF65-F5344CB8AC3E}">
        <p14:creationId xmlns:p14="http://schemas.microsoft.com/office/powerpoint/2010/main" val="4237365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56</a:t>
            </a:fld>
            <a:endParaRPr lang="en-US"/>
          </a:p>
        </p:txBody>
      </p:sp>
    </p:spTree>
    <p:extLst>
      <p:ext uri="{BB962C8B-B14F-4D97-AF65-F5344CB8AC3E}">
        <p14:creationId xmlns:p14="http://schemas.microsoft.com/office/powerpoint/2010/main" val="266405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11</a:t>
            </a:fld>
            <a:endParaRPr lang="en-US"/>
          </a:p>
        </p:txBody>
      </p:sp>
    </p:spTree>
    <p:extLst>
      <p:ext uri="{BB962C8B-B14F-4D97-AF65-F5344CB8AC3E}">
        <p14:creationId xmlns:p14="http://schemas.microsoft.com/office/powerpoint/2010/main" val="3743700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16</a:t>
            </a:fld>
            <a:endParaRPr lang="en-US"/>
          </a:p>
        </p:txBody>
      </p:sp>
    </p:spTree>
    <p:extLst>
      <p:ext uri="{BB962C8B-B14F-4D97-AF65-F5344CB8AC3E}">
        <p14:creationId xmlns:p14="http://schemas.microsoft.com/office/powerpoint/2010/main" val="259734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20</a:t>
            </a:fld>
            <a:endParaRPr lang="en-US"/>
          </a:p>
        </p:txBody>
      </p:sp>
    </p:spTree>
    <p:extLst>
      <p:ext uri="{BB962C8B-B14F-4D97-AF65-F5344CB8AC3E}">
        <p14:creationId xmlns:p14="http://schemas.microsoft.com/office/powerpoint/2010/main" val="659464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32</a:t>
            </a:fld>
            <a:endParaRPr lang="en-US"/>
          </a:p>
        </p:txBody>
      </p:sp>
    </p:spTree>
    <p:extLst>
      <p:ext uri="{BB962C8B-B14F-4D97-AF65-F5344CB8AC3E}">
        <p14:creationId xmlns:p14="http://schemas.microsoft.com/office/powerpoint/2010/main" val="423269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33</a:t>
            </a:fld>
            <a:endParaRPr lang="en-US"/>
          </a:p>
        </p:txBody>
      </p:sp>
    </p:spTree>
    <p:extLst>
      <p:ext uri="{BB962C8B-B14F-4D97-AF65-F5344CB8AC3E}">
        <p14:creationId xmlns:p14="http://schemas.microsoft.com/office/powerpoint/2010/main" val="3270287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323"/>
                </a:solidFill>
                <a:effectLst/>
                <a:latin typeface="Noto Sans" panose="020B0502040504020204" pitchFamily="34" charset="0"/>
              </a:rPr>
              <a:t>The HVPG is measured to approximate the gradient in pressure between the portal vein and the inferior vena cava.</a:t>
            </a:r>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36</a:t>
            </a:fld>
            <a:endParaRPr lang="en-US"/>
          </a:p>
        </p:txBody>
      </p:sp>
    </p:spTree>
    <p:extLst>
      <p:ext uri="{BB962C8B-B14F-4D97-AF65-F5344CB8AC3E}">
        <p14:creationId xmlns:p14="http://schemas.microsoft.com/office/powerpoint/2010/main" val="222478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2631A-7F38-4FEE-8331-7F0A6C20435D}" type="slidenum">
              <a:rPr lang="en-US" smtClean="0"/>
              <a:t>37</a:t>
            </a:fld>
            <a:endParaRPr lang="en-US"/>
          </a:p>
        </p:txBody>
      </p:sp>
    </p:spTree>
    <p:extLst>
      <p:ext uri="{BB962C8B-B14F-4D97-AF65-F5344CB8AC3E}">
        <p14:creationId xmlns:p14="http://schemas.microsoft.com/office/powerpoint/2010/main" val="3544870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E700B27-DE4C-4B9E-BB11-B9027034A00F}" type="datetimeFigureOut">
              <a:rPr lang="en-US" smtClean="0"/>
              <a:pPr/>
              <a:t>9/30/2025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913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smtClean="0"/>
              <a:t>9/30/2025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7335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smtClean="0"/>
              <a:t>9/30/2025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380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smtClean="0"/>
              <a:t>9/30/2025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7914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smtClean="0"/>
              <a:t>9/30/2025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2501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smtClean="0"/>
              <a:t>9/30/2025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7000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smtClean="0"/>
              <a:t>9/30/2025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2995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0DBE609-F3F2-45E6-BD6A-E03A8C86C1AE}" type="datetimeFigureOut">
              <a:rPr lang="en-US" smtClean="0"/>
              <a:t>9/30/2025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8301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A24AD68-089C-4467-A8F3-EA2BBCA6B44E}" type="datetimeFigureOut">
              <a:rPr lang="en-US" smtClean="0"/>
              <a:t>9/30/2025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758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smtClean="0"/>
              <a:t>9/30/2025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594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smtClean="0"/>
              <a:t>9/30/2025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5572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smtClean="0"/>
              <a:t>9/30/2025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802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smtClean="0"/>
              <a:t>9/30/2025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6038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smtClean="0"/>
              <a:t>9/30/2025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148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smtClean="0"/>
              <a:t>9/30/2025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6046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smtClean="0"/>
              <a:t>9/30/2025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8958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smtClean="0"/>
              <a:t>9/30/2025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088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E0D914D-B099-4142-A885-11F276715148}" type="datetimeFigureOut">
              <a:rPr lang="en-US" smtClean="0"/>
              <a:t>9/30/2025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499615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ncbi.nlm.nih.gov/books/NBK54785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hyperlink" Target="https://youtu.be/4_idubwsRy8?si=Un73ehBsr1psBg-U"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eg"/><Relationship Id="rId7" Type="http://schemas.openxmlformats.org/officeDocument/2006/relationships/diagramColors" Target="../diagrams/colors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jpeg"/><Relationship Id="rId7" Type="http://schemas.openxmlformats.org/officeDocument/2006/relationships/diagramColors" Target="../diagrams/colors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jpeg"/><Relationship Id="rId7" Type="http://schemas.openxmlformats.org/officeDocument/2006/relationships/diagramColors" Target="../diagrams/colors1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2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E9F2-AC10-D16E-57D2-31166152A740}"/>
              </a:ext>
            </a:extLst>
          </p:cNvPr>
          <p:cNvSpPr>
            <a:spLocks noGrp="1"/>
          </p:cNvSpPr>
          <p:nvPr>
            <p:ph type="ctrTitle"/>
          </p:nvPr>
        </p:nvSpPr>
        <p:spPr/>
        <p:txBody>
          <a:bodyPr/>
          <a:lstStyle/>
          <a:p>
            <a:r>
              <a:rPr lang="en-US" dirty="0"/>
              <a:t>Drug induced liver injury and Cirrhosis</a:t>
            </a:r>
          </a:p>
        </p:txBody>
      </p:sp>
      <p:sp>
        <p:nvSpPr>
          <p:cNvPr id="3" name="Subtitle 2">
            <a:extLst>
              <a:ext uri="{FF2B5EF4-FFF2-40B4-BE49-F238E27FC236}">
                <a16:creationId xmlns:a16="http://schemas.microsoft.com/office/drawing/2014/main" id="{383AB1EF-8278-276E-A3F6-B2DA923A9C58}"/>
              </a:ext>
            </a:extLst>
          </p:cNvPr>
          <p:cNvSpPr>
            <a:spLocks noGrp="1"/>
          </p:cNvSpPr>
          <p:nvPr>
            <p:ph type="subTitle" idx="1"/>
          </p:nvPr>
        </p:nvSpPr>
        <p:spPr/>
        <p:txBody>
          <a:bodyPr/>
          <a:lstStyle/>
          <a:p>
            <a:r>
              <a:rPr lang="en-US" dirty="0"/>
              <a:t>Jennifer White, PharmD</a:t>
            </a:r>
          </a:p>
          <a:p>
            <a:r>
              <a:rPr lang="en-US" dirty="0"/>
              <a:t>William Carey University 2025</a:t>
            </a:r>
          </a:p>
        </p:txBody>
      </p:sp>
    </p:spTree>
    <p:extLst>
      <p:ext uri="{BB962C8B-B14F-4D97-AF65-F5344CB8AC3E}">
        <p14:creationId xmlns:p14="http://schemas.microsoft.com/office/powerpoint/2010/main" val="1141126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1"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2" name="Freeform: Shape 21">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23"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F25CB693-EFD3-B481-557E-CD51F9A4E33B}"/>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Drug-induced liver injury (DILI)</a:t>
            </a:r>
          </a:p>
        </p:txBody>
      </p:sp>
      <p:sp>
        <p:nvSpPr>
          <p:cNvPr id="24" name="Content Placeholder 2">
            <a:extLst>
              <a:ext uri="{FF2B5EF4-FFF2-40B4-BE49-F238E27FC236}">
                <a16:creationId xmlns:a16="http://schemas.microsoft.com/office/drawing/2014/main" id="{90C30E82-4BA4-B4CF-7D67-8F1BB5141B01}"/>
              </a:ext>
            </a:extLst>
          </p:cNvPr>
          <p:cNvSpPr>
            <a:spLocks noGrp="1"/>
          </p:cNvSpPr>
          <p:nvPr>
            <p:ph idx="1"/>
          </p:nvPr>
        </p:nvSpPr>
        <p:spPr>
          <a:xfrm>
            <a:off x="5290077" y="437513"/>
            <a:ext cx="5502614" cy="5954325"/>
          </a:xfrm>
        </p:spPr>
        <p:txBody>
          <a:bodyPr anchor="ctr">
            <a:normAutofit/>
          </a:bodyPr>
          <a:lstStyle/>
          <a:p>
            <a:r>
              <a:rPr lang="en-US" sz="2000" dirty="0"/>
              <a:t>Most frequently caused by alcohol, antibiotics, antiseizure medications, and APAP</a:t>
            </a:r>
          </a:p>
          <a:p>
            <a:pPr lvl="1"/>
            <a:r>
              <a:rPr lang="en-US" sz="2000" dirty="0"/>
              <a:t>Also, herbal supplements</a:t>
            </a:r>
          </a:p>
          <a:p>
            <a:r>
              <a:rPr lang="en-US" sz="2000" dirty="0"/>
              <a:t>DILI accounts for 20% of acute liver failure in pediatrics patients and in adults</a:t>
            </a:r>
          </a:p>
          <a:p>
            <a:pPr lvl="1"/>
            <a:r>
              <a:rPr lang="en-US" sz="2000" dirty="0"/>
              <a:t>In ~75% of these cases, liver transplantation is required for survival</a:t>
            </a:r>
          </a:p>
          <a:p>
            <a:r>
              <a:rPr lang="en-US" sz="2200" dirty="0"/>
              <a:t>DILI is one of most frequent causes for withdrawal of meds from marketplace</a:t>
            </a:r>
          </a:p>
          <a:p>
            <a:pPr lvl="1"/>
            <a:r>
              <a:rPr lang="en-US" sz="2000" dirty="0"/>
              <a:t>Difficult to detect prior to drug approval</a:t>
            </a:r>
          </a:p>
        </p:txBody>
      </p:sp>
    </p:spTree>
    <p:extLst>
      <p:ext uri="{BB962C8B-B14F-4D97-AF65-F5344CB8AC3E}">
        <p14:creationId xmlns:p14="http://schemas.microsoft.com/office/powerpoint/2010/main" val="3880740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16"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pic>
        <p:nvPicPr>
          <p:cNvPr id="5" name="Content Placeholder 4" descr="A black background with a black square&#10;&#10;Description automatically generated with medium confidence">
            <a:extLst>
              <a:ext uri="{FF2B5EF4-FFF2-40B4-BE49-F238E27FC236}">
                <a16:creationId xmlns:a16="http://schemas.microsoft.com/office/drawing/2014/main" id="{19FFECAA-49CB-2E55-0773-AAF92D1B4CCC}"/>
              </a:ext>
            </a:extLst>
          </p:cNvPr>
          <p:cNvPicPr>
            <a:picLocks noChangeAspect="1"/>
          </p:cNvPicPr>
          <p:nvPr/>
        </p:nvPicPr>
        <p:blipFill>
          <a:blip r:embed="rId3"/>
          <a:stretch>
            <a:fillRect/>
          </a:stretch>
        </p:blipFill>
        <p:spPr>
          <a:xfrm>
            <a:off x="5194607" y="984477"/>
            <a:ext cx="6391533" cy="4889045"/>
          </a:xfrm>
          <a:prstGeom prst="rect">
            <a:avLst/>
          </a:prstGeom>
        </p:spPr>
      </p:pic>
      <p:sp>
        <p:nvSpPr>
          <p:cNvPr id="18" name="Rectangle 17">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Oval 21">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Content Placeholder 8">
            <a:extLst>
              <a:ext uri="{FF2B5EF4-FFF2-40B4-BE49-F238E27FC236}">
                <a16:creationId xmlns:a16="http://schemas.microsoft.com/office/drawing/2014/main" id="{D5367342-4571-DEB2-3CBF-71BC15FD6D4E}"/>
              </a:ext>
            </a:extLst>
          </p:cNvPr>
          <p:cNvSpPr>
            <a:spLocks noGrp="1"/>
          </p:cNvSpPr>
          <p:nvPr>
            <p:ph idx="1"/>
          </p:nvPr>
        </p:nvSpPr>
        <p:spPr>
          <a:xfrm>
            <a:off x="605860" y="1143000"/>
            <a:ext cx="3682821" cy="4876800"/>
          </a:xfrm>
        </p:spPr>
        <p:txBody>
          <a:bodyPr>
            <a:normAutofit/>
          </a:bodyPr>
          <a:lstStyle/>
          <a:p>
            <a:pPr marL="0" indent="0">
              <a:buNone/>
            </a:pPr>
            <a:r>
              <a:rPr lang="en-US" b="1" dirty="0">
                <a:solidFill>
                  <a:srgbClr val="FFFFFF"/>
                </a:solidFill>
                <a:cs typeface="Calibri Light"/>
              </a:rPr>
              <a:t>Hepatotoxic Medications Activity:</a:t>
            </a:r>
            <a:br>
              <a:rPr lang="en-US" dirty="0">
                <a:solidFill>
                  <a:srgbClr val="FFFFFF"/>
                </a:solidFill>
                <a:cs typeface="Calibri Light"/>
              </a:rPr>
            </a:br>
            <a:br>
              <a:rPr lang="en-US" dirty="0">
                <a:solidFill>
                  <a:srgbClr val="FFFFFF"/>
                </a:solidFill>
                <a:cs typeface="Calibri Light"/>
              </a:rPr>
            </a:br>
            <a:r>
              <a:rPr lang="en-US" sz="1800" dirty="0">
                <a:solidFill>
                  <a:srgbClr val="FFFFFF"/>
                </a:solidFill>
                <a:cs typeface="Calibri Light"/>
              </a:rPr>
              <a:t>What are the Top categories of medication listed in Table 1?</a:t>
            </a:r>
            <a:endParaRPr lang="en-US" dirty="0">
              <a:solidFill>
                <a:srgbClr val="FFFFFF"/>
              </a:solidFill>
            </a:endParaRPr>
          </a:p>
        </p:txBody>
      </p:sp>
      <p:sp>
        <p:nvSpPr>
          <p:cNvPr id="24"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Tree>
    <p:extLst>
      <p:ext uri="{BB962C8B-B14F-4D97-AF65-F5344CB8AC3E}">
        <p14:creationId xmlns:p14="http://schemas.microsoft.com/office/powerpoint/2010/main" val="188412213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6175-6DB1-8B3E-5B75-3DB5988B6823}"/>
              </a:ext>
            </a:extLst>
          </p:cNvPr>
          <p:cNvSpPr>
            <a:spLocks noGrp="1"/>
          </p:cNvSpPr>
          <p:nvPr>
            <p:ph type="title"/>
          </p:nvPr>
        </p:nvSpPr>
        <p:spPr/>
        <p:txBody>
          <a:bodyPr/>
          <a:lstStyle/>
          <a:p>
            <a:r>
              <a:rPr lang="en-US" dirty="0"/>
              <a:t>Key Elements for Attributing Liver Injury to a Drug</a:t>
            </a:r>
          </a:p>
        </p:txBody>
      </p:sp>
      <p:sp>
        <p:nvSpPr>
          <p:cNvPr id="3" name="Content Placeholder 2">
            <a:extLst>
              <a:ext uri="{FF2B5EF4-FFF2-40B4-BE49-F238E27FC236}">
                <a16:creationId xmlns:a16="http://schemas.microsoft.com/office/drawing/2014/main" id="{96275AE7-A94B-131A-8802-80BC7CDB2F3C}"/>
              </a:ext>
            </a:extLst>
          </p:cNvPr>
          <p:cNvSpPr>
            <a:spLocks noGrp="1"/>
          </p:cNvSpPr>
          <p:nvPr>
            <p:ph idx="1"/>
          </p:nvPr>
        </p:nvSpPr>
        <p:spPr>
          <a:xfrm>
            <a:off x="1154954" y="2603500"/>
            <a:ext cx="10301171" cy="3416300"/>
          </a:xfrm>
        </p:spPr>
        <p:txBody>
          <a:bodyPr>
            <a:normAutofit lnSpcReduction="10000"/>
          </a:bodyPr>
          <a:lstStyle/>
          <a:p>
            <a:r>
              <a:rPr lang="en-US" dirty="0"/>
              <a:t>Drug exposure preceded the onset of liver injury</a:t>
            </a:r>
          </a:p>
          <a:p>
            <a:pPr lvl="1"/>
            <a:r>
              <a:rPr lang="en-US" dirty="0"/>
              <a:t>Especially if the drug is known for causing liver injury</a:t>
            </a:r>
          </a:p>
          <a:p>
            <a:r>
              <a:rPr lang="en-US" dirty="0"/>
              <a:t>Other causes of liver disease are excluded</a:t>
            </a:r>
          </a:p>
          <a:p>
            <a:r>
              <a:rPr lang="en-US" dirty="0"/>
              <a:t>Drug discontinuation leads to an improvement in liver injury</a:t>
            </a:r>
          </a:p>
          <a:p>
            <a:r>
              <a:rPr lang="en-US" dirty="0"/>
              <a:t>Rapid and severe recurrence occurs if there is repeated exposure to the drug</a:t>
            </a:r>
          </a:p>
          <a:p>
            <a:pPr lvl="1"/>
            <a:r>
              <a:rPr lang="en-US" dirty="0"/>
              <a:t>NOT advised to do a rechallenge</a:t>
            </a:r>
          </a:p>
          <a:p>
            <a:pPr marL="0" indent="0">
              <a:buNone/>
            </a:pPr>
            <a:endParaRPr lang="en-US" dirty="0"/>
          </a:p>
          <a:p>
            <a:r>
              <a:rPr lang="en-US" dirty="0"/>
              <a:t>Treatment:</a:t>
            </a:r>
          </a:p>
          <a:p>
            <a:pPr lvl="1"/>
            <a:r>
              <a:rPr lang="en-US" dirty="0"/>
              <a:t>Stop the drug, especially of AST/ALT &gt;3 times ULN</a:t>
            </a:r>
          </a:p>
          <a:p>
            <a:endParaRPr lang="en-US" dirty="0"/>
          </a:p>
        </p:txBody>
      </p:sp>
    </p:spTree>
    <p:extLst>
      <p:ext uri="{BB962C8B-B14F-4D97-AF65-F5344CB8AC3E}">
        <p14:creationId xmlns:p14="http://schemas.microsoft.com/office/powerpoint/2010/main" val="3390293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4"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5" name="Freeform: Shape 24">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2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C262A330-B1DA-5CFF-98E8-AEBFAFCD045E}"/>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Key Drugs with Boxed Warning for Liver Damage</a:t>
            </a:r>
          </a:p>
        </p:txBody>
      </p:sp>
      <p:sp>
        <p:nvSpPr>
          <p:cNvPr id="27" name="Content Placeholder 2">
            <a:extLst>
              <a:ext uri="{FF2B5EF4-FFF2-40B4-BE49-F238E27FC236}">
                <a16:creationId xmlns:a16="http://schemas.microsoft.com/office/drawing/2014/main" id="{60B93108-7F3F-9668-AB7A-B71794D86FC8}"/>
              </a:ext>
            </a:extLst>
          </p:cNvPr>
          <p:cNvSpPr>
            <a:spLocks noGrp="1"/>
          </p:cNvSpPr>
          <p:nvPr>
            <p:ph idx="1"/>
          </p:nvPr>
        </p:nvSpPr>
        <p:spPr>
          <a:xfrm>
            <a:off x="5290077" y="437513"/>
            <a:ext cx="5502614" cy="5954325"/>
          </a:xfrm>
        </p:spPr>
        <p:txBody>
          <a:bodyPr anchor="ctr">
            <a:normAutofit/>
          </a:bodyPr>
          <a:lstStyle/>
          <a:p>
            <a:r>
              <a:rPr lang="en-US" sz="2000"/>
              <a:t>Acetaminophen (Tylenol)</a:t>
            </a:r>
          </a:p>
          <a:p>
            <a:r>
              <a:rPr lang="en-US" sz="2000"/>
              <a:t>Amiodarone (Cordarone)</a:t>
            </a:r>
          </a:p>
          <a:p>
            <a:r>
              <a:rPr lang="en-US" sz="2000"/>
              <a:t>Isoniazid (Nydrazid)</a:t>
            </a:r>
          </a:p>
          <a:p>
            <a:r>
              <a:rPr lang="en-US" sz="2000"/>
              <a:t>Ketoconazole (Nizoral)</a:t>
            </a:r>
          </a:p>
          <a:p>
            <a:r>
              <a:rPr lang="en-US" sz="2000"/>
              <a:t>Methotrexate (Trexall)</a:t>
            </a:r>
          </a:p>
          <a:p>
            <a:r>
              <a:rPr lang="en-US" sz="2000"/>
              <a:t>Nefazodone (Serzone)</a:t>
            </a:r>
          </a:p>
          <a:p>
            <a:r>
              <a:rPr lang="en-US" sz="2000"/>
              <a:t>Nevirapine (Viramune)</a:t>
            </a:r>
          </a:p>
          <a:p>
            <a:r>
              <a:rPr lang="en-US" sz="2000"/>
              <a:t>Propylthiouracil (PTU, Propycil)</a:t>
            </a:r>
          </a:p>
          <a:p>
            <a:r>
              <a:rPr lang="en-US" sz="2000"/>
              <a:t>Valproic Acid (Depakote)</a:t>
            </a:r>
          </a:p>
          <a:p>
            <a:r>
              <a:rPr lang="en-US" sz="2000"/>
              <a:t>Zidovudine (Retrovir)</a:t>
            </a:r>
          </a:p>
          <a:p>
            <a:endParaRPr lang="en-US" sz="2000"/>
          </a:p>
        </p:txBody>
      </p:sp>
    </p:spTree>
    <p:extLst>
      <p:ext uri="{BB962C8B-B14F-4D97-AF65-F5344CB8AC3E}">
        <p14:creationId xmlns:p14="http://schemas.microsoft.com/office/powerpoint/2010/main" val="277963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DC0F2C-5C27-4EC6-9754-B361B0C72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E77E138-7645-4D07-B09A-9F3642A685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12192000" cy="6858000"/>
            <a:chOff x="0" y="0"/>
            <a:chExt cx="12192000" cy="6858000"/>
          </a:xfrm>
        </p:grpSpPr>
        <p:sp>
          <p:nvSpPr>
            <p:cNvPr id="12" name="Rectangle 11">
              <a:extLst>
                <a:ext uri="{FF2B5EF4-FFF2-40B4-BE49-F238E27FC236}">
                  <a16:creationId xmlns:a16="http://schemas.microsoft.com/office/drawing/2014/main" id="{A56C5CFB-285C-4778-978B-B23EF471F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50C4BFD8-0A80-40F1-9F9B-E9981F6B7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6F080229-11A6-48C1-B5FC-010FF29E7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434F3838-F7FD-4275-8FE5-11B53CF38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0014878A-F933-408B-A8C5-8853A9EB4D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A4358457-400C-407C-B1C7-322E3A951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a:extLst>
                <a:ext uri="{FF2B5EF4-FFF2-40B4-BE49-F238E27FC236}">
                  <a16:creationId xmlns:a16="http://schemas.microsoft.com/office/drawing/2014/main" id="{BB5C445F-93DC-425D-8531-0B9FF4434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a:extLst>
                <a:ext uri="{FF2B5EF4-FFF2-40B4-BE49-F238E27FC236}">
                  <a16:creationId xmlns:a16="http://schemas.microsoft.com/office/drawing/2014/main" id="{FD7CA6C4-0411-42B4-9084-F7340B4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0" name="Freeform 5">
              <a:extLst>
                <a:ext uri="{FF2B5EF4-FFF2-40B4-BE49-F238E27FC236}">
                  <a16:creationId xmlns:a16="http://schemas.microsoft.com/office/drawing/2014/main" id="{B0122352-D2A8-463A-98F7-51B4C4409D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96B3416A-F749-C905-C127-8C4C7220561D}"/>
              </a:ext>
            </a:extLst>
          </p:cNvPr>
          <p:cNvSpPr>
            <a:spLocks noGrp="1"/>
          </p:cNvSpPr>
          <p:nvPr>
            <p:ph type="title"/>
          </p:nvPr>
        </p:nvSpPr>
        <p:spPr>
          <a:xfrm>
            <a:off x="1154954" y="5385410"/>
            <a:ext cx="8761413" cy="706964"/>
          </a:xfrm>
        </p:spPr>
        <p:txBody>
          <a:bodyPr>
            <a:normAutofit/>
          </a:bodyPr>
          <a:lstStyle/>
          <a:p>
            <a:r>
              <a:rPr lang="en-US">
                <a:solidFill>
                  <a:srgbClr val="EBEBEB"/>
                </a:solidFill>
              </a:rPr>
              <a:t>Goals of treatment</a:t>
            </a:r>
          </a:p>
        </p:txBody>
      </p:sp>
      <p:sp>
        <p:nvSpPr>
          <p:cNvPr id="22" name="Rectangle 21">
            <a:extLst>
              <a:ext uri="{FF2B5EF4-FFF2-40B4-BE49-F238E27FC236}">
                <a16:creationId xmlns:a16="http://schemas.microsoft.com/office/drawing/2014/main" id="{8F6A0E89-562A-4A9E-98AC-2BA897ABB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30F3A90B-54F5-50C6-8CF7-ED44AD10FB4F}"/>
              </a:ext>
            </a:extLst>
          </p:cNvPr>
          <p:cNvGraphicFramePr>
            <a:graphicFrameLocks noGrp="1"/>
          </p:cNvGraphicFramePr>
          <p:nvPr>
            <p:ph idx="1"/>
            <p:extLst>
              <p:ext uri="{D42A27DB-BD31-4B8C-83A1-F6EECF244321}">
                <p14:modId xmlns:p14="http://schemas.microsoft.com/office/powerpoint/2010/main" val="847431016"/>
              </p:ext>
            </p:extLst>
          </p:nvPr>
        </p:nvGraphicFramePr>
        <p:xfrm>
          <a:off x="1286934" y="1164592"/>
          <a:ext cx="9625383" cy="3086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0940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0181C76E-3860-C901-017A-DD9A5C7A9067}"/>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Risk factors for DILI</a:t>
            </a:r>
          </a:p>
        </p:txBody>
      </p:sp>
      <p:sp>
        <p:nvSpPr>
          <p:cNvPr id="3" name="Content Placeholder 2">
            <a:extLst>
              <a:ext uri="{FF2B5EF4-FFF2-40B4-BE49-F238E27FC236}">
                <a16:creationId xmlns:a16="http://schemas.microsoft.com/office/drawing/2014/main" id="{FE909316-30DD-E3B6-8D71-AC6A05F4AA05}"/>
              </a:ext>
            </a:extLst>
          </p:cNvPr>
          <p:cNvSpPr>
            <a:spLocks noGrp="1"/>
          </p:cNvSpPr>
          <p:nvPr>
            <p:ph idx="1"/>
          </p:nvPr>
        </p:nvSpPr>
        <p:spPr>
          <a:xfrm>
            <a:off x="5290077" y="437513"/>
            <a:ext cx="5502614" cy="5954325"/>
          </a:xfrm>
        </p:spPr>
        <p:txBody>
          <a:bodyPr anchor="ctr">
            <a:normAutofit/>
          </a:bodyPr>
          <a:lstStyle/>
          <a:p>
            <a:r>
              <a:rPr lang="en-US" sz="2000" dirty="0"/>
              <a:t>Older age</a:t>
            </a:r>
          </a:p>
          <a:p>
            <a:r>
              <a:rPr lang="en-US" sz="2000" dirty="0"/>
              <a:t>Females develop more severe hepatotoxicity.  In males, occurs more often with azathioprine, anabolic steroids, and </a:t>
            </a:r>
            <a:r>
              <a:rPr lang="en-US" sz="2000" dirty="0" err="1"/>
              <a:t>amox-clav</a:t>
            </a:r>
            <a:endParaRPr lang="en-US" sz="2000" dirty="0"/>
          </a:p>
          <a:p>
            <a:r>
              <a:rPr lang="en-US" sz="2000" dirty="0"/>
              <a:t>Race – Bactrim common cause in Black patients.  Augmentin common in white patients.  Asian patients more likely to need liver transplant or die from DILI.</a:t>
            </a:r>
          </a:p>
          <a:p>
            <a:r>
              <a:rPr lang="en-US" sz="2000" dirty="0"/>
              <a:t>Need to consider genetic polymorphisms – poor, intermediate, normal, rapid, or ultra-rapid metabolizer</a:t>
            </a:r>
          </a:p>
          <a:p>
            <a:r>
              <a:rPr lang="en-US" sz="2000" dirty="0"/>
              <a:t>DDI</a:t>
            </a:r>
          </a:p>
          <a:p>
            <a:r>
              <a:rPr lang="en-US" sz="2000" dirty="0" err="1">
                <a:hlinkClick r:id="rId2"/>
              </a:rPr>
              <a:t>Livertox</a:t>
            </a:r>
            <a:r>
              <a:rPr lang="en-US" sz="2000" dirty="0">
                <a:hlinkClick r:id="rId2"/>
              </a:rPr>
              <a:t>:</a:t>
            </a:r>
          </a:p>
          <a:p>
            <a:pPr lvl="1"/>
            <a:r>
              <a:rPr lang="en-US" sz="1800" dirty="0">
                <a:hlinkClick r:id="rId2"/>
              </a:rPr>
              <a:t>https://www.ncbi.nlm.nih.gov/books/NBK547852/</a:t>
            </a:r>
            <a:endParaRPr lang="en-US" sz="1800" dirty="0"/>
          </a:p>
          <a:p>
            <a:endParaRPr lang="en-US" sz="2000" dirty="0"/>
          </a:p>
        </p:txBody>
      </p:sp>
    </p:spTree>
    <p:extLst>
      <p:ext uri="{BB962C8B-B14F-4D97-AF65-F5344CB8AC3E}">
        <p14:creationId xmlns:p14="http://schemas.microsoft.com/office/powerpoint/2010/main" val="189100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2DD09723-1453-9BC3-145D-B85D37A1C459}"/>
              </a:ext>
            </a:extLst>
          </p:cNvPr>
          <p:cNvSpPr>
            <a:spLocks noGrp="1"/>
          </p:cNvSpPr>
          <p:nvPr>
            <p:ph type="title"/>
          </p:nvPr>
        </p:nvSpPr>
        <p:spPr>
          <a:xfrm>
            <a:off x="1154955" y="973667"/>
            <a:ext cx="2942210" cy="4833745"/>
          </a:xfrm>
        </p:spPr>
        <p:txBody>
          <a:bodyPr>
            <a:normAutofit/>
          </a:bodyPr>
          <a:lstStyle/>
          <a:p>
            <a:r>
              <a:rPr lang="en-US" sz="3300">
                <a:solidFill>
                  <a:srgbClr val="EBEBEB"/>
                </a:solidFill>
              </a:rPr>
              <a:t>Clinical presentation of Liver damage</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5328EDB6-590B-A146-D8FF-2BE3ADF7E4E5}"/>
              </a:ext>
            </a:extLst>
          </p:cNvPr>
          <p:cNvGraphicFramePr>
            <a:graphicFrameLocks noGrp="1"/>
          </p:cNvGraphicFramePr>
          <p:nvPr>
            <p:ph idx="1"/>
            <p:extLst>
              <p:ext uri="{D42A27DB-BD31-4B8C-83A1-F6EECF244321}">
                <p14:modId xmlns:p14="http://schemas.microsoft.com/office/powerpoint/2010/main" val="3377166770"/>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09820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3D66F0E8-F86E-BE6E-8E8F-3F6398E200BC}"/>
              </a:ext>
            </a:extLst>
          </p:cNvPr>
          <p:cNvPicPr>
            <a:picLocks noGrp="1" noChangeAspect="1"/>
          </p:cNvPicPr>
          <p:nvPr>
            <p:ph idx="1"/>
          </p:nvPr>
        </p:nvPicPr>
        <p:blipFill>
          <a:blip r:embed="rId2"/>
          <a:stretch>
            <a:fillRect/>
          </a:stretch>
        </p:blipFill>
        <p:spPr>
          <a:xfrm>
            <a:off x="1538138" y="1284394"/>
            <a:ext cx="9210893" cy="4283066"/>
          </a:xfrm>
          <a:prstGeom prst="rect">
            <a:avLst/>
          </a:prstGeom>
        </p:spPr>
      </p:pic>
    </p:spTree>
    <p:extLst>
      <p:ext uri="{BB962C8B-B14F-4D97-AF65-F5344CB8AC3E}">
        <p14:creationId xmlns:p14="http://schemas.microsoft.com/office/powerpoint/2010/main" val="3848420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0365-696B-3F27-CF98-D07900646A68}"/>
              </a:ext>
            </a:extLst>
          </p:cNvPr>
          <p:cNvSpPr>
            <a:spLocks noGrp="1"/>
          </p:cNvSpPr>
          <p:nvPr>
            <p:ph type="title"/>
          </p:nvPr>
        </p:nvSpPr>
        <p:spPr/>
        <p:txBody>
          <a:bodyPr/>
          <a:lstStyle/>
          <a:p>
            <a:r>
              <a:rPr lang="en-US" dirty="0"/>
              <a:t>DILI Diagnosis</a:t>
            </a:r>
          </a:p>
        </p:txBody>
      </p:sp>
      <p:graphicFrame>
        <p:nvGraphicFramePr>
          <p:cNvPr id="4" name="Content Placeholder 3">
            <a:extLst>
              <a:ext uri="{FF2B5EF4-FFF2-40B4-BE49-F238E27FC236}">
                <a16:creationId xmlns:a16="http://schemas.microsoft.com/office/drawing/2014/main" id="{AF728746-0C5C-D9CA-9F0E-DFF3EA8EB954}"/>
              </a:ext>
            </a:extLst>
          </p:cNvPr>
          <p:cNvGraphicFramePr>
            <a:graphicFrameLocks noGrp="1"/>
          </p:cNvGraphicFramePr>
          <p:nvPr>
            <p:ph idx="1"/>
            <p:extLst>
              <p:ext uri="{D42A27DB-BD31-4B8C-83A1-F6EECF244321}">
                <p14:modId xmlns:p14="http://schemas.microsoft.com/office/powerpoint/2010/main" val="3572825772"/>
              </p:ext>
            </p:extLst>
          </p:nvPr>
        </p:nvGraphicFramePr>
        <p:xfrm>
          <a:off x="431075" y="1776548"/>
          <a:ext cx="11260182" cy="5081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588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FEF63-7F92-CD94-5701-311978B1D8E4}"/>
              </a:ext>
            </a:extLst>
          </p:cNvPr>
          <p:cNvSpPr>
            <a:spLocks noGrp="1"/>
          </p:cNvSpPr>
          <p:nvPr>
            <p:ph type="title"/>
          </p:nvPr>
        </p:nvSpPr>
        <p:spPr/>
        <p:txBody>
          <a:bodyPr/>
          <a:lstStyle/>
          <a:p>
            <a:r>
              <a:rPr lang="en-US" dirty="0"/>
              <a:t>Prognosis</a:t>
            </a:r>
          </a:p>
        </p:txBody>
      </p:sp>
      <p:sp>
        <p:nvSpPr>
          <p:cNvPr id="3" name="Content Placeholder 2">
            <a:extLst>
              <a:ext uri="{FF2B5EF4-FFF2-40B4-BE49-F238E27FC236}">
                <a16:creationId xmlns:a16="http://schemas.microsoft.com/office/drawing/2014/main" id="{4080529A-7B9A-47DE-9D48-1D40DC7A5E14}"/>
              </a:ext>
            </a:extLst>
          </p:cNvPr>
          <p:cNvSpPr>
            <a:spLocks noGrp="1"/>
          </p:cNvSpPr>
          <p:nvPr>
            <p:ph idx="1"/>
          </p:nvPr>
        </p:nvSpPr>
        <p:spPr/>
        <p:txBody>
          <a:bodyPr/>
          <a:lstStyle/>
          <a:p>
            <a:r>
              <a:rPr lang="en-US" dirty="0"/>
              <a:t>Most patients will make full recovery</a:t>
            </a:r>
          </a:p>
          <a:p>
            <a:r>
              <a:rPr lang="en-US" dirty="0"/>
              <a:t>Poor prognosis:</a:t>
            </a:r>
          </a:p>
          <a:p>
            <a:pPr lvl="1"/>
            <a:r>
              <a:rPr lang="en-US" dirty="0"/>
              <a:t>The development of jaundice (defined as a bilirubin &gt;2 times the upper limit of normal) in the setting of ALT &gt;3 times the upper limit of normal </a:t>
            </a:r>
          </a:p>
          <a:p>
            <a:pPr lvl="1"/>
            <a:r>
              <a:rPr lang="en-US" dirty="0"/>
              <a:t>Acute liver failure due to antiepileptics in children</a:t>
            </a:r>
          </a:p>
          <a:p>
            <a:pPr lvl="1"/>
            <a:r>
              <a:rPr lang="en-US" dirty="0"/>
              <a:t>Acute liver failure due to APAP requiring hemodialysis</a:t>
            </a:r>
          </a:p>
          <a:p>
            <a:pPr lvl="1"/>
            <a:r>
              <a:rPr lang="en-US" dirty="0"/>
              <a:t>An elevated serum creatinine</a:t>
            </a:r>
          </a:p>
          <a:p>
            <a:pPr lvl="1"/>
            <a:r>
              <a:rPr lang="en-US" dirty="0"/>
              <a:t>Presence of pre-existing liver disease</a:t>
            </a:r>
          </a:p>
          <a:p>
            <a:pPr lvl="1"/>
            <a:r>
              <a:rPr lang="en-US" dirty="0"/>
              <a:t>Cholestatic DILI is more likely to develop into chronic injury</a:t>
            </a:r>
          </a:p>
        </p:txBody>
      </p:sp>
    </p:spTree>
    <p:extLst>
      <p:ext uri="{BB962C8B-B14F-4D97-AF65-F5344CB8AC3E}">
        <p14:creationId xmlns:p14="http://schemas.microsoft.com/office/powerpoint/2010/main" val="2629351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295E-B00D-383D-AF20-8AB37D7773E7}"/>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4AB60931-B05B-3BA8-1E6D-33E9F33CFCF6}"/>
              </a:ext>
            </a:extLst>
          </p:cNvPr>
          <p:cNvSpPr>
            <a:spLocks noGrp="1"/>
          </p:cNvSpPr>
          <p:nvPr>
            <p:ph idx="1"/>
          </p:nvPr>
        </p:nvSpPr>
        <p:spPr/>
        <p:txBody>
          <a:bodyPr>
            <a:normAutofit fontScale="62500" lnSpcReduction="20000"/>
          </a:bodyPr>
          <a:lstStyle/>
          <a:p>
            <a:r>
              <a:rPr lang="en-US" dirty="0"/>
              <a:t>Identify medications that are known hepatotoxins.  </a:t>
            </a:r>
          </a:p>
          <a:p>
            <a:r>
              <a:rPr lang="en-US" dirty="0"/>
              <a:t>Discuss the typical clinical presentation of a patient with cirrhosis, including expected laboratory abnormalities as well as Child-Pugh scoring. </a:t>
            </a:r>
          </a:p>
          <a:p>
            <a:r>
              <a:rPr lang="en-US" dirty="0"/>
              <a:t>Use the Child-Pugh scoring system to accurately and safely dose medications for patients with cirrhotic liver disease. </a:t>
            </a:r>
          </a:p>
          <a:p>
            <a:r>
              <a:rPr lang="en-US" dirty="0"/>
              <a:t>Define portal hypertension and the role that portal hypertension plays in the formation of varices and variceal bleeding. </a:t>
            </a:r>
          </a:p>
          <a:p>
            <a:r>
              <a:rPr lang="en-US" dirty="0"/>
              <a:t>Discuss therapy for the primary and secondary prophylaxis against variceal bleeding. </a:t>
            </a:r>
          </a:p>
          <a:p>
            <a:r>
              <a:rPr lang="en-US" dirty="0"/>
              <a:t>Define ascites while relating it to spontaneous bacterial peritonitis. </a:t>
            </a:r>
          </a:p>
          <a:p>
            <a:r>
              <a:rPr lang="en-US" dirty="0"/>
              <a:t>Devise a full treatment plan for a patient with ascites. </a:t>
            </a:r>
          </a:p>
          <a:p>
            <a:r>
              <a:rPr lang="en-US" dirty="0"/>
              <a:t>Recommend an appropriate antibiotic regimen for a patient with spontaneous bacterial peritonitis. </a:t>
            </a:r>
          </a:p>
          <a:p>
            <a:r>
              <a:rPr lang="en-US" dirty="0"/>
              <a:t>Define hepatic encephalopathy, describing its precipitating factors and multiple clinical manifestations. </a:t>
            </a:r>
          </a:p>
          <a:p>
            <a:r>
              <a:rPr lang="en-US" dirty="0"/>
              <a:t>Construct an appropriate treatment recommendation for a patient with hepatic encephalopathy. </a:t>
            </a:r>
          </a:p>
          <a:p>
            <a:r>
              <a:rPr lang="en-US" dirty="0"/>
              <a:t>Describe side effects or adverse events associated with medication therapies for complication of cirrhosis. </a:t>
            </a:r>
          </a:p>
          <a:p>
            <a:endParaRPr lang="en-US" dirty="0"/>
          </a:p>
        </p:txBody>
      </p:sp>
    </p:spTree>
    <p:extLst>
      <p:ext uri="{BB962C8B-B14F-4D97-AF65-F5344CB8AC3E}">
        <p14:creationId xmlns:p14="http://schemas.microsoft.com/office/powerpoint/2010/main" val="11603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6" name="Rectangle 2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30" name="Rectangle 29">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06A5AD9-36A2-80C9-6292-B29F17798FFC}"/>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a:solidFill>
                  <a:srgbClr val="EBEBEB"/>
                </a:solidFill>
                <a:latin typeface="+mj-lt"/>
                <a:ea typeface="+mj-ea"/>
                <a:cs typeface="+mj-cs"/>
              </a:rPr>
              <a:t>APAP toxicity</a:t>
            </a:r>
          </a:p>
        </p:txBody>
      </p:sp>
      <p:sp>
        <p:nvSpPr>
          <p:cNvPr id="3" name="TextBox 2">
            <a:extLst>
              <a:ext uri="{FF2B5EF4-FFF2-40B4-BE49-F238E27FC236}">
                <a16:creationId xmlns:a16="http://schemas.microsoft.com/office/drawing/2014/main" id="{803905BF-4394-DEBB-7C00-F143C88D752D}"/>
              </a:ext>
            </a:extLst>
          </p:cNvPr>
          <p:cNvSpPr txBox="1"/>
          <p:nvPr/>
        </p:nvSpPr>
        <p:spPr>
          <a:xfrm>
            <a:off x="8160773" y="4591665"/>
            <a:ext cx="3382298" cy="1150156"/>
          </a:xfrm>
          <a:prstGeom prst="rect">
            <a:avLst/>
          </a:prstGeom>
        </p:spPr>
        <p:txBody>
          <a:bodyPr vert="horz" lIns="91440" tIns="45720" rIns="91440" bIns="45720" rtlCol="0" anchor="t">
            <a:normAutofit/>
          </a:bodyPr>
          <a:lstStyle/>
          <a:p>
            <a:pPr>
              <a:spcBef>
                <a:spcPts val="1000"/>
              </a:spcBef>
              <a:buClr>
                <a:schemeClr val="accent1"/>
              </a:buClr>
              <a:buSzPct val="80000"/>
            </a:pPr>
            <a:r>
              <a:rPr lang="en-US" b="0" i="0" kern="1200" cap="all" dirty="0">
                <a:solidFill>
                  <a:schemeClr val="accent1">
                    <a:lumMod val="60000"/>
                    <a:lumOff val="40000"/>
                  </a:schemeClr>
                </a:solidFill>
                <a:latin typeface="+mn-lt"/>
                <a:ea typeface="+mn-ea"/>
                <a:cs typeface="+mn-cs"/>
              </a:rPr>
              <a:t>S/S: nausea, vomiting, breathing problems, abdominal pain</a:t>
            </a:r>
          </a:p>
        </p:txBody>
      </p:sp>
      <p:pic>
        <p:nvPicPr>
          <p:cNvPr id="4" name="Content Placeholder 3">
            <a:extLst>
              <a:ext uri="{FF2B5EF4-FFF2-40B4-BE49-F238E27FC236}">
                <a16:creationId xmlns:a16="http://schemas.microsoft.com/office/drawing/2014/main" id="{25249EA3-24E5-1BA0-9CE6-FD63A5E4A4D9}"/>
              </a:ext>
            </a:extLst>
          </p:cNvPr>
          <p:cNvPicPr>
            <a:picLocks noGrp="1" noChangeAspect="1"/>
          </p:cNvPicPr>
          <p:nvPr>
            <p:ph idx="1"/>
          </p:nvPr>
        </p:nvPicPr>
        <p:blipFill>
          <a:blip r:embed="rId4"/>
          <a:stretch>
            <a:fillRect/>
          </a:stretch>
        </p:blipFill>
        <p:spPr>
          <a:xfrm>
            <a:off x="1109763" y="1113325"/>
            <a:ext cx="6470907" cy="462823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94904214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60A8-F9F9-559D-26BD-42082FE6F621}"/>
              </a:ext>
            </a:extLst>
          </p:cNvPr>
          <p:cNvSpPr>
            <a:spLocks noGrp="1"/>
          </p:cNvSpPr>
          <p:nvPr>
            <p:ph type="title"/>
          </p:nvPr>
        </p:nvSpPr>
        <p:spPr/>
        <p:txBody>
          <a:bodyPr/>
          <a:lstStyle/>
          <a:p>
            <a:r>
              <a:rPr lang="en-US" dirty="0"/>
              <a:t>Video</a:t>
            </a:r>
          </a:p>
        </p:txBody>
      </p:sp>
      <p:sp>
        <p:nvSpPr>
          <p:cNvPr id="3" name="Content Placeholder 2">
            <a:extLst>
              <a:ext uri="{FF2B5EF4-FFF2-40B4-BE49-F238E27FC236}">
                <a16:creationId xmlns:a16="http://schemas.microsoft.com/office/drawing/2014/main" id="{3AE52D56-B9D9-C7F2-E2FD-B51CA3188D8E}"/>
              </a:ext>
            </a:extLst>
          </p:cNvPr>
          <p:cNvSpPr>
            <a:spLocks noGrp="1"/>
          </p:cNvSpPr>
          <p:nvPr>
            <p:ph idx="1"/>
          </p:nvPr>
        </p:nvSpPr>
        <p:spPr/>
        <p:txBody>
          <a:bodyPr/>
          <a:lstStyle/>
          <a:p>
            <a:r>
              <a:rPr lang="en-US" dirty="0">
                <a:hlinkClick r:id="rId2"/>
              </a:rPr>
              <a:t>https://youtu.be/4_idubwsRy8?si=Un73ehBsr1psBg-U</a:t>
            </a:r>
            <a:endParaRPr lang="en-US" dirty="0"/>
          </a:p>
          <a:p>
            <a:endParaRPr lang="en-US" dirty="0"/>
          </a:p>
        </p:txBody>
      </p:sp>
    </p:spTree>
    <p:extLst>
      <p:ext uri="{BB962C8B-B14F-4D97-AF65-F5344CB8AC3E}">
        <p14:creationId xmlns:p14="http://schemas.microsoft.com/office/powerpoint/2010/main" val="678019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8" name="Freeform: Shape 2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3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269969FF-2D49-EC6A-BBC7-9B67D73DE83B}"/>
              </a:ext>
            </a:extLst>
          </p:cNvPr>
          <p:cNvSpPr>
            <a:spLocks noGrp="1"/>
          </p:cNvSpPr>
          <p:nvPr>
            <p:ph type="title"/>
          </p:nvPr>
        </p:nvSpPr>
        <p:spPr>
          <a:xfrm>
            <a:off x="1154955" y="973668"/>
            <a:ext cx="2942210" cy="1020232"/>
          </a:xfrm>
        </p:spPr>
        <p:txBody>
          <a:bodyPr>
            <a:normAutofit/>
          </a:bodyPr>
          <a:lstStyle/>
          <a:p>
            <a:pPr>
              <a:lnSpc>
                <a:spcPct val="90000"/>
              </a:lnSpc>
            </a:pPr>
            <a:r>
              <a:rPr lang="en-US" sz="3300">
                <a:solidFill>
                  <a:srgbClr val="EBEBEB"/>
                </a:solidFill>
              </a:rPr>
              <a:t>APAP toxicity treatment</a:t>
            </a:r>
          </a:p>
        </p:txBody>
      </p:sp>
      <p:pic>
        <p:nvPicPr>
          <p:cNvPr id="4" name="Picture 3">
            <a:extLst>
              <a:ext uri="{FF2B5EF4-FFF2-40B4-BE49-F238E27FC236}">
                <a16:creationId xmlns:a16="http://schemas.microsoft.com/office/drawing/2014/main" id="{4343B242-5351-7B0B-6E5F-523903EBF389}"/>
              </a:ext>
            </a:extLst>
          </p:cNvPr>
          <p:cNvPicPr>
            <a:picLocks noChangeAspect="1"/>
          </p:cNvPicPr>
          <p:nvPr/>
        </p:nvPicPr>
        <p:blipFill>
          <a:blip r:embed="rId2"/>
          <a:stretch>
            <a:fillRect/>
          </a:stretch>
        </p:blipFill>
        <p:spPr>
          <a:xfrm>
            <a:off x="5194607" y="1423656"/>
            <a:ext cx="6391533" cy="4010688"/>
          </a:xfrm>
          <a:prstGeom prst="rect">
            <a:avLst/>
          </a:prstGeom>
        </p:spPr>
      </p:pic>
      <p:sp>
        <p:nvSpPr>
          <p:cNvPr id="32" name="Rectangle 3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Oval 3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Oval 3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EC06E725-15A4-24EC-4F0C-8CDCD9128211}"/>
              </a:ext>
            </a:extLst>
          </p:cNvPr>
          <p:cNvSpPr>
            <a:spLocks noGrp="1"/>
          </p:cNvSpPr>
          <p:nvPr>
            <p:ph idx="1"/>
          </p:nvPr>
        </p:nvSpPr>
        <p:spPr>
          <a:xfrm>
            <a:off x="1154955" y="2120900"/>
            <a:ext cx="3133726" cy="3898900"/>
          </a:xfrm>
        </p:spPr>
        <p:txBody>
          <a:bodyPr>
            <a:normAutofit lnSpcReduction="10000"/>
          </a:bodyPr>
          <a:lstStyle/>
          <a:p>
            <a:pPr>
              <a:lnSpc>
                <a:spcPct val="90000"/>
              </a:lnSpc>
            </a:pPr>
            <a:r>
              <a:rPr lang="en-US" sz="1400" dirty="0">
                <a:solidFill>
                  <a:srgbClr val="FFFFFF"/>
                </a:solidFill>
              </a:rPr>
              <a:t>N-acetylcysteine (NAC)</a:t>
            </a:r>
          </a:p>
          <a:p>
            <a:pPr lvl="1">
              <a:lnSpc>
                <a:spcPct val="90000"/>
              </a:lnSpc>
            </a:pPr>
            <a:r>
              <a:rPr lang="en-US" sz="1400" dirty="0">
                <a:solidFill>
                  <a:srgbClr val="FFFFFF"/>
                </a:solidFill>
              </a:rPr>
              <a:t>Almost 100% effective if given within 8 hours post-ingestion</a:t>
            </a:r>
          </a:p>
          <a:p>
            <a:pPr>
              <a:lnSpc>
                <a:spcPct val="90000"/>
              </a:lnSpc>
            </a:pPr>
            <a:r>
              <a:rPr lang="en-US" sz="1400" dirty="0">
                <a:solidFill>
                  <a:srgbClr val="FFFFFF"/>
                </a:solidFill>
              </a:rPr>
              <a:t>MOA: repletes glutathione reserves by providing cysteine, an essential precursor to glutathione production</a:t>
            </a:r>
          </a:p>
          <a:p>
            <a:pPr lvl="1">
              <a:lnSpc>
                <a:spcPct val="90000"/>
              </a:lnSpc>
            </a:pPr>
            <a:r>
              <a:rPr lang="en-US" sz="1400" dirty="0">
                <a:solidFill>
                  <a:srgbClr val="FFFFFF"/>
                </a:solidFill>
              </a:rPr>
              <a:t>Binds to toxic metabolites and scavenges free radicals</a:t>
            </a:r>
          </a:p>
          <a:p>
            <a:pPr>
              <a:lnSpc>
                <a:spcPct val="90000"/>
              </a:lnSpc>
            </a:pPr>
            <a:r>
              <a:rPr lang="en-US" sz="1400" dirty="0">
                <a:solidFill>
                  <a:srgbClr val="FFFFFF"/>
                </a:solidFill>
              </a:rPr>
              <a:t>IV or oral treatment options available </a:t>
            </a:r>
          </a:p>
          <a:p>
            <a:pPr lvl="1">
              <a:lnSpc>
                <a:spcPct val="90000"/>
              </a:lnSpc>
            </a:pPr>
            <a:r>
              <a:rPr lang="en-US" sz="1400" dirty="0">
                <a:solidFill>
                  <a:srgbClr val="FFFFFF"/>
                </a:solidFill>
              </a:rPr>
              <a:t>**Oral option is known for having terrible taste (think rotten eggs)</a:t>
            </a:r>
          </a:p>
        </p:txBody>
      </p:sp>
      <p:sp>
        <p:nvSpPr>
          <p:cNvPr id="3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6" name="TextBox 5">
            <a:extLst>
              <a:ext uri="{FF2B5EF4-FFF2-40B4-BE49-F238E27FC236}">
                <a16:creationId xmlns:a16="http://schemas.microsoft.com/office/drawing/2014/main" id="{27ABB802-1620-E424-0A50-685DBA1D287E}"/>
              </a:ext>
            </a:extLst>
          </p:cNvPr>
          <p:cNvSpPr txBox="1"/>
          <p:nvPr/>
        </p:nvSpPr>
        <p:spPr>
          <a:xfrm>
            <a:off x="5194607" y="5606535"/>
            <a:ext cx="6093822" cy="338554"/>
          </a:xfrm>
          <a:prstGeom prst="rect">
            <a:avLst/>
          </a:prstGeom>
          <a:noFill/>
        </p:spPr>
        <p:txBody>
          <a:bodyPr wrap="square">
            <a:spAutoFit/>
          </a:bodyPr>
          <a:lstStyle/>
          <a:p>
            <a:r>
              <a:rPr lang="en-US" sz="800" dirty="0" err="1">
                <a:solidFill>
                  <a:schemeClr val="bg1"/>
                </a:solidFill>
                <a:latin typeface="DM Sans" pitchFamily="2" charset="0"/>
              </a:rPr>
              <a:t>Lahouti</a:t>
            </a:r>
            <a:r>
              <a:rPr lang="en-US" sz="800" dirty="0">
                <a:solidFill>
                  <a:schemeClr val="bg1"/>
                </a:solidFill>
                <a:latin typeface="DM Sans" pitchFamily="2" charset="0"/>
              </a:rPr>
              <a:t>, S., Shahriar </a:t>
            </a:r>
            <a:r>
              <a:rPr lang="en-US" sz="800" dirty="0" err="1">
                <a:solidFill>
                  <a:schemeClr val="bg1"/>
                </a:solidFill>
                <a:latin typeface="DM Sans" pitchFamily="2" charset="0"/>
              </a:rPr>
              <a:t>Lahouti</a:t>
            </a:r>
            <a:r>
              <a:rPr lang="en-US" sz="800" dirty="0">
                <a:solidFill>
                  <a:schemeClr val="bg1"/>
                </a:solidFill>
                <a:latin typeface="DM Sans" pitchFamily="2" charset="0"/>
              </a:rPr>
              <a:t> Founder, Founder, &amp; posts, V. all. (2024, September 9). </a:t>
            </a:r>
            <a:r>
              <a:rPr lang="en-US" sz="800" i="1" dirty="0">
                <a:solidFill>
                  <a:schemeClr val="bg1"/>
                </a:solidFill>
                <a:latin typeface="DM Sans" pitchFamily="2" charset="0"/>
              </a:rPr>
              <a:t>Acetaminophen (paracetamol) poisoning</a:t>
            </a:r>
            <a:r>
              <a:rPr lang="en-US" sz="800" dirty="0">
                <a:solidFill>
                  <a:schemeClr val="bg1"/>
                </a:solidFill>
                <a:latin typeface="DM Sans" pitchFamily="2" charset="0"/>
              </a:rPr>
              <a:t>. RECAPEM. https://recapem.com/acetaminophen-paracetamol-poisoning/ </a:t>
            </a:r>
          </a:p>
        </p:txBody>
      </p:sp>
    </p:spTree>
    <p:extLst>
      <p:ext uri="{BB962C8B-B14F-4D97-AF65-F5344CB8AC3E}">
        <p14:creationId xmlns:p14="http://schemas.microsoft.com/office/powerpoint/2010/main" val="188212322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B67B-7300-13BB-4CF7-05592CA2EA54}"/>
              </a:ext>
            </a:extLst>
          </p:cNvPr>
          <p:cNvSpPr>
            <a:spLocks noGrp="1"/>
          </p:cNvSpPr>
          <p:nvPr>
            <p:ph type="title"/>
          </p:nvPr>
        </p:nvSpPr>
        <p:spPr/>
        <p:txBody>
          <a:bodyPr/>
          <a:lstStyle/>
          <a:p>
            <a:r>
              <a:rPr lang="en-US" dirty="0"/>
              <a:t>NAC Stopping Criteria</a:t>
            </a:r>
          </a:p>
        </p:txBody>
      </p:sp>
      <p:sp>
        <p:nvSpPr>
          <p:cNvPr id="3" name="Content Placeholder 2">
            <a:extLst>
              <a:ext uri="{FF2B5EF4-FFF2-40B4-BE49-F238E27FC236}">
                <a16:creationId xmlns:a16="http://schemas.microsoft.com/office/drawing/2014/main" id="{29CD8BF1-6220-946A-BFC8-8B7EBF6230C9}"/>
              </a:ext>
            </a:extLst>
          </p:cNvPr>
          <p:cNvSpPr>
            <a:spLocks noGrp="1"/>
          </p:cNvSpPr>
          <p:nvPr>
            <p:ph idx="1"/>
          </p:nvPr>
        </p:nvSpPr>
        <p:spPr/>
        <p:txBody>
          <a:bodyPr/>
          <a:lstStyle/>
          <a:p>
            <a:pPr marL="380990" indent="-380990">
              <a:buClr>
                <a:srgbClr val="273D40"/>
              </a:buClr>
              <a:buSzPts val="600"/>
            </a:pPr>
            <a:r>
              <a:rPr lang="en" b="1" dirty="0"/>
              <a:t>NAC Stopping Criteria </a:t>
            </a:r>
          </a:p>
          <a:p>
            <a:pPr marL="990575" lvl="1" indent="-380990">
              <a:buClr>
                <a:srgbClr val="273D40"/>
              </a:buClr>
              <a:buSzPts val="600"/>
            </a:pPr>
            <a:r>
              <a:rPr lang="en" dirty="0"/>
              <a:t>Serum APAP concentration &lt; 10 mcg/mL</a:t>
            </a:r>
          </a:p>
          <a:p>
            <a:pPr marL="990575" lvl="1" indent="-380990">
              <a:buClr>
                <a:srgbClr val="273D40"/>
              </a:buClr>
              <a:buSzPts val="600"/>
            </a:pPr>
            <a:r>
              <a:rPr lang="en" dirty="0"/>
              <a:t>INR &lt; 2</a:t>
            </a:r>
          </a:p>
          <a:p>
            <a:pPr marL="990575" lvl="1" indent="-380990">
              <a:buClr>
                <a:srgbClr val="273D40"/>
              </a:buClr>
              <a:buSzPts val="600"/>
            </a:pPr>
            <a:r>
              <a:rPr lang="en" dirty="0"/>
              <a:t>Serum transaminases are normal for the patient or, if elevated, have decreased from the peak by 25% - 50%</a:t>
            </a:r>
          </a:p>
          <a:p>
            <a:pPr marL="990575" lvl="1" indent="-380990">
              <a:buClr>
                <a:srgbClr val="273D40"/>
              </a:buClr>
              <a:buSzPts val="600"/>
            </a:pPr>
            <a:r>
              <a:rPr lang="en" dirty="0"/>
              <a:t>Patient is clinically well</a:t>
            </a:r>
          </a:p>
          <a:p>
            <a:pPr marL="990575" lvl="1" indent="-380990">
              <a:buClr>
                <a:srgbClr val="273D40"/>
              </a:buClr>
              <a:buSzPts val="600"/>
            </a:pPr>
            <a:endParaRPr lang="en" dirty="0"/>
          </a:p>
          <a:p>
            <a:pPr marL="380990" indent="-380990">
              <a:buClr>
                <a:srgbClr val="273D40"/>
              </a:buClr>
              <a:buSzPts val="600"/>
            </a:pPr>
            <a:r>
              <a:rPr lang="en" dirty="0"/>
              <a:t>Interpret serum APAP concentrations in relation to time since ingestion, to assess potential hepatotoxicity</a:t>
            </a:r>
          </a:p>
          <a:p>
            <a:endParaRPr lang="en-US" dirty="0"/>
          </a:p>
        </p:txBody>
      </p:sp>
    </p:spTree>
    <p:extLst>
      <p:ext uri="{BB962C8B-B14F-4D97-AF65-F5344CB8AC3E}">
        <p14:creationId xmlns:p14="http://schemas.microsoft.com/office/powerpoint/2010/main" val="4247085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6"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8"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0" name="Rectangle 19">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2C1BB18-7BBB-7A15-7585-945BE5C892F3}"/>
              </a:ext>
            </a:extLst>
          </p:cNvPr>
          <p:cNvSpPr>
            <a:spLocks noGrp="1"/>
          </p:cNvSpPr>
          <p:nvPr>
            <p:ph type="title"/>
          </p:nvPr>
        </p:nvSpPr>
        <p:spPr>
          <a:xfrm>
            <a:off x="1683171" y="1143000"/>
            <a:ext cx="8825658" cy="3389217"/>
          </a:xfrm>
        </p:spPr>
        <p:txBody>
          <a:bodyPr vert="horz" lIns="91440" tIns="45720" rIns="91440" bIns="45720" rtlCol="0" anchor="ctr">
            <a:normAutofit/>
          </a:bodyPr>
          <a:lstStyle/>
          <a:p>
            <a:pPr algn="ctr"/>
            <a:r>
              <a:rPr lang="en-US" sz="6600" dirty="0">
                <a:solidFill>
                  <a:srgbClr val="FFFFFF"/>
                </a:solidFill>
              </a:rPr>
              <a:t>Alcohol-Associated Liver Disease (ALD)</a:t>
            </a:r>
          </a:p>
        </p:txBody>
      </p:sp>
      <p:sp>
        <p:nvSpPr>
          <p:cNvPr id="4" name="TextBox 3">
            <a:extLst>
              <a:ext uri="{FF2B5EF4-FFF2-40B4-BE49-F238E27FC236}">
                <a16:creationId xmlns:a16="http://schemas.microsoft.com/office/drawing/2014/main" id="{F7D7152A-7A45-538A-FB07-861991182E4F}"/>
              </a:ext>
            </a:extLst>
          </p:cNvPr>
          <p:cNvSpPr txBox="1"/>
          <p:nvPr/>
        </p:nvSpPr>
        <p:spPr>
          <a:xfrm>
            <a:off x="1068388" y="5303520"/>
            <a:ext cx="9930538" cy="369332"/>
          </a:xfrm>
          <a:prstGeom prst="rect">
            <a:avLst/>
          </a:prstGeom>
          <a:noFill/>
        </p:spPr>
        <p:txBody>
          <a:bodyPr wrap="square" rtlCol="0">
            <a:spAutoFit/>
          </a:bodyPr>
          <a:lstStyle/>
          <a:p>
            <a:r>
              <a:rPr lang="en-US" dirty="0"/>
              <a:t>Acute Toxicity                          Chronic Hepatitis</a:t>
            </a:r>
          </a:p>
        </p:txBody>
      </p:sp>
      <p:cxnSp>
        <p:nvCxnSpPr>
          <p:cNvPr id="6" name="Straight Arrow Connector 5">
            <a:extLst>
              <a:ext uri="{FF2B5EF4-FFF2-40B4-BE49-F238E27FC236}">
                <a16:creationId xmlns:a16="http://schemas.microsoft.com/office/drawing/2014/main" id="{BF659A58-5239-1A52-D3B9-0BC78A26FE5D}"/>
              </a:ext>
            </a:extLst>
          </p:cNvPr>
          <p:cNvCxnSpPr/>
          <p:nvPr/>
        </p:nvCxnSpPr>
        <p:spPr>
          <a:xfrm>
            <a:off x="2860766" y="5499463"/>
            <a:ext cx="138466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59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C45E-1E68-6C0A-4A9D-0B8EA8B6F445}"/>
              </a:ext>
            </a:extLst>
          </p:cNvPr>
          <p:cNvSpPr>
            <a:spLocks noGrp="1"/>
          </p:cNvSpPr>
          <p:nvPr>
            <p:ph type="title"/>
          </p:nvPr>
        </p:nvSpPr>
        <p:spPr/>
        <p:txBody>
          <a:bodyPr/>
          <a:lstStyle/>
          <a:p>
            <a:r>
              <a:rPr lang="en-US" dirty="0"/>
              <a:t>Alcoholic Liver Disease</a:t>
            </a:r>
          </a:p>
        </p:txBody>
      </p:sp>
      <p:sp>
        <p:nvSpPr>
          <p:cNvPr id="3" name="Content Placeholder 2">
            <a:extLst>
              <a:ext uri="{FF2B5EF4-FFF2-40B4-BE49-F238E27FC236}">
                <a16:creationId xmlns:a16="http://schemas.microsoft.com/office/drawing/2014/main" id="{336E56DD-AA9B-7D37-3887-9F629B2926DC}"/>
              </a:ext>
            </a:extLst>
          </p:cNvPr>
          <p:cNvSpPr>
            <a:spLocks noGrp="1"/>
          </p:cNvSpPr>
          <p:nvPr>
            <p:ph idx="1"/>
          </p:nvPr>
        </p:nvSpPr>
        <p:spPr/>
        <p:txBody>
          <a:bodyPr/>
          <a:lstStyle/>
          <a:p>
            <a:r>
              <a:rPr lang="en-US" dirty="0"/>
              <a:t>Chronic alcohol ingestion over a long period of time causes “steatosis” (fatty liver) due to fat deposition in the hepatocytes</a:t>
            </a:r>
          </a:p>
          <a:p>
            <a:endParaRPr lang="en-US" dirty="0"/>
          </a:p>
          <a:p>
            <a:r>
              <a:rPr lang="en-US" dirty="0"/>
              <a:t>Can be reversible and self-limiting (if drinking is stopped) or progress to alcoholic hepatitis, fatty liver (steatohepatitis), or chronic hepatitis with hepatic fibrosis or cirrhosis</a:t>
            </a:r>
          </a:p>
          <a:p>
            <a:pPr marL="0" indent="0">
              <a:buNone/>
            </a:pPr>
            <a:endParaRPr lang="en-US" dirty="0"/>
          </a:p>
        </p:txBody>
      </p:sp>
    </p:spTree>
    <p:extLst>
      <p:ext uri="{BB962C8B-B14F-4D97-AF65-F5344CB8AC3E}">
        <p14:creationId xmlns:p14="http://schemas.microsoft.com/office/powerpoint/2010/main" val="1565470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E4A43954-AF87-8638-BC65-404A5F4DC664}"/>
              </a:ext>
            </a:extLst>
          </p:cNvPr>
          <p:cNvSpPr>
            <a:spLocks noGrp="1"/>
          </p:cNvSpPr>
          <p:nvPr>
            <p:ph type="title"/>
          </p:nvPr>
        </p:nvSpPr>
        <p:spPr>
          <a:xfrm>
            <a:off x="1154955" y="973667"/>
            <a:ext cx="2942210" cy="4833745"/>
          </a:xfrm>
        </p:spPr>
        <p:txBody>
          <a:bodyPr>
            <a:normAutofit/>
          </a:bodyPr>
          <a:lstStyle/>
          <a:p>
            <a:r>
              <a:rPr lang="en-US">
                <a:solidFill>
                  <a:srgbClr val="EBEBEB"/>
                </a:solidFill>
              </a:rPr>
              <a:t>ALD Treatment </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0B11BD0C-4C4B-B86C-09AB-C0D7E381CBA6}"/>
              </a:ext>
            </a:extLst>
          </p:cNvPr>
          <p:cNvGraphicFramePr>
            <a:graphicFrameLocks noGrp="1"/>
          </p:cNvGraphicFramePr>
          <p:nvPr>
            <p:ph idx="1"/>
            <p:extLst>
              <p:ext uri="{D42A27DB-BD31-4B8C-83A1-F6EECF244321}">
                <p14:modId xmlns:p14="http://schemas.microsoft.com/office/powerpoint/2010/main" val="2894344595"/>
              </p:ext>
            </p:extLst>
          </p:nvPr>
        </p:nvGraphicFramePr>
        <p:xfrm>
          <a:off x="5194300" y="808038"/>
          <a:ext cx="6732089" cy="5647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6027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6"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8"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0" name="Rectangle 19">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821963D-C094-E3F1-60D3-9A037FEC1E3F}"/>
              </a:ext>
            </a:extLst>
          </p:cNvPr>
          <p:cNvSpPr>
            <a:spLocks noGrp="1"/>
          </p:cNvSpPr>
          <p:nvPr>
            <p:ph type="title"/>
          </p:nvPr>
        </p:nvSpPr>
        <p:spPr>
          <a:xfrm>
            <a:off x="1683171" y="1143000"/>
            <a:ext cx="8825658" cy="3389217"/>
          </a:xfrm>
        </p:spPr>
        <p:txBody>
          <a:bodyPr vert="horz" lIns="91440" tIns="45720" rIns="91440" bIns="45720" rtlCol="0" anchor="ctr">
            <a:normAutofit/>
          </a:bodyPr>
          <a:lstStyle/>
          <a:p>
            <a:pPr algn="ctr"/>
            <a:r>
              <a:rPr lang="en-US" sz="6600" dirty="0">
                <a:solidFill>
                  <a:srgbClr val="FFFFFF"/>
                </a:solidFill>
              </a:rPr>
              <a:t>Cirrhosis</a:t>
            </a:r>
            <a:br>
              <a:rPr lang="en-US" sz="6600" dirty="0">
                <a:solidFill>
                  <a:srgbClr val="FFFFFF"/>
                </a:solidFill>
              </a:rPr>
            </a:br>
            <a:r>
              <a:rPr lang="en-US" sz="2000" dirty="0">
                <a:solidFill>
                  <a:srgbClr val="FFFFFF"/>
                </a:solidFill>
              </a:rPr>
              <a:t>Chronic Liver Disease</a:t>
            </a:r>
          </a:p>
        </p:txBody>
      </p:sp>
    </p:spTree>
    <p:extLst>
      <p:ext uri="{BB962C8B-B14F-4D97-AF65-F5344CB8AC3E}">
        <p14:creationId xmlns:p14="http://schemas.microsoft.com/office/powerpoint/2010/main" val="980696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9E33-AC96-95F5-D71E-2C6227F1DA53}"/>
              </a:ext>
            </a:extLst>
          </p:cNvPr>
          <p:cNvSpPr>
            <a:spLocks noGrp="1"/>
          </p:cNvSpPr>
          <p:nvPr>
            <p:ph type="title"/>
          </p:nvPr>
        </p:nvSpPr>
        <p:spPr>
          <a:xfrm>
            <a:off x="1154954" y="973668"/>
            <a:ext cx="8761413" cy="706964"/>
          </a:xfrm>
        </p:spPr>
        <p:txBody>
          <a:bodyPr>
            <a:normAutofit/>
          </a:bodyPr>
          <a:lstStyle/>
          <a:p>
            <a:r>
              <a:rPr lang="en-US">
                <a:solidFill>
                  <a:srgbClr val="EBEBEB"/>
                </a:solidFill>
              </a:rPr>
              <a:t>Cirrhosis</a:t>
            </a:r>
          </a:p>
        </p:txBody>
      </p:sp>
      <p:sp>
        <p:nvSpPr>
          <p:cNvPr id="3" name="Content Placeholder 2">
            <a:extLst>
              <a:ext uri="{FF2B5EF4-FFF2-40B4-BE49-F238E27FC236}">
                <a16:creationId xmlns:a16="http://schemas.microsoft.com/office/drawing/2014/main" id="{7694BB8E-6B4E-140E-2A81-C39E0C3F6ECF}"/>
              </a:ext>
            </a:extLst>
          </p:cNvPr>
          <p:cNvSpPr>
            <a:spLocks noGrp="1"/>
          </p:cNvSpPr>
          <p:nvPr>
            <p:ph idx="1"/>
          </p:nvPr>
        </p:nvSpPr>
        <p:spPr>
          <a:xfrm>
            <a:off x="1154954" y="2603500"/>
            <a:ext cx="6397313" cy="3416300"/>
          </a:xfrm>
        </p:spPr>
        <p:txBody>
          <a:bodyPr anchor="ctr">
            <a:normAutofit/>
          </a:bodyPr>
          <a:lstStyle/>
          <a:p>
            <a:r>
              <a:rPr lang="en-US" dirty="0"/>
              <a:t>Caused by chronic liver injury</a:t>
            </a:r>
          </a:p>
          <a:p>
            <a:r>
              <a:rPr lang="en-US" dirty="0"/>
              <a:t>Normal tissue develops regenerative nodules surrounded by dense fibrotic material</a:t>
            </a:r>
          </a:p>
          <a:p>
            <a:r>
              <a:rPr lang="en-US" dirty="0"/>
              <a:t>Impacts portal blood flow, hepatocyte perfusion, and hepatic synthetic functions</a:t>
            </a:r>
          </a:p>
          <a:p>
            <a:r>
              <a:rPr lang="en-US" dirty="0"/>
              <a:t>Can lead to portal hypertension, varices, and variceal bleeding, ascites, infection, encephalopathy, and hepatocellular carcinoma</a:t>
            </a:r>
          </a:p>
        </p:txBody>
      </p:sp>
      <p:pic>
        <p:nvPicPr>
          <p:cNvPr id="4" name="Picture 3">
            <a:extLst>
              <a:ext uri="{FF2B5EF4-FFF2-40B4-BE49-F238E27FC236}">
                <a16:creationId xmlns:a16="http://schemas.microsoft.com/office/drawing/2014/main" id="{CD71E06B-28F8-4B64-BC21-9CB044AAF9FB}"/>
              </a:ext>
            </a:extLst>
          </p:cNvPr>
          <p:cNvPicPr>
            <a:picLocks noChangeAspect="1"/>
          </p:cNvPicPr>
          <p:nvPr/>
        </p:nvPicPr>
        <p:blipFill rotWithShape="1">
          <a:blip r:embed="rId2"/>
          <a:srcRect t="3688" r="1" b="1344"/>
          <a:stretch/>
        </p:blipFill>
        <p:spPr>
          <a:xfrm>
            <a:off x="8020571" y="3044431"/>
            <a:ext cx="3080048" cy="253020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018466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5F910C24-5345-A893-D964-3EE95319E3C7}"/>
              </a:ext>
            </a:extLst>
          </p:cNvPr>
          <p:cNvPicPr>
            <a:picLocks noGrp="1" noChangeAspect="1"/>
          </p:cNvPicPr>
          <p:nvPr>
            <p:ph idx="1"/>
          </p:nvPr>
        </p:nvPicPr>
        <p:blipFill>
          <a:blip r:embed="rId2"/>
          <a:stretch>
            <a:fillRect/>
          </a:stretch>
        </p:blipFill>
        <p:spPr>
          <a:xfrm>
            <a:off x="2618426" y="1284394"/>
            <a:ext cx="7050317" cy="4283066"/>
          </a:xfrm>
          <a:prstGeom prst="rect">
            <a:avLst/>
          </a:prstGeom>
        </p:spPr>
      </p:pic>
      <p:sp>
        <p:nvSpPr>
          <p:cNvPr id="6" name="Rectangle 5">
            <a:extLst>
              <a:ext uri="{FF2B5EF4-FFF2-40B4-BE49-F238E27FC236}">
                <a16:creationId xmlns:a16="http://schemas.microsoft.com/office/drawing/2014/main" id="{A60FFAB1-E384-0450-CC68-9B20F1B456AD}"/>
              </a:ext>
            </a:extLst>
          </p:cNvPr>
          <p:cNvSpPr/>
          <p:nvPr/>
        </p:nvSpPr>
        <p:spPr>
          <a:xfrm>
            <a:off x="3027680" y="2042160"/>
            <a:ext cx="883920" cy="2336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8DEACFA-4DA9-18ED-C23F-DDA97ED79521}"/>
              </a:ext>
            </a:extLst>
          </p:cNvPr>
          <p:cNvPicPr>
            <a:picLocks noChangeAspect="1"/>
          </p:cNvPicPr>
          <p:nvPr/>
        </p:nvPicPr>
        <p:blipFill>
          <a:blip r:embed="rId3"/>
          <a:stretch>
            <a:fillRect/>
          </a:stretch>
        </p:blipFill>
        <p:spPr>
          <a:xfrm>
            <a:off x="3268432" y="3291840"/>
            <a:ext cx="1842048" cy="393958"/>
          </a:xfrm>
          <a:prstGeom prst="rect">
            <a:avLst/>
          </a:prstGeom>
        </p:spPr>
      </p:pic>
      <p:pic>
        <p:nvPicPr>
          <p:cNvPr id="8" name="Picture 7">
            <a:extLst>
              <a:ext uri="{FF2B5EF4-FFF2-40B4-BE49-F238E27FC236}">
                <a16:creationId xmlns:a16="http://schemas.microsoft.com/office/drawing/2014/main" id="{697AAF49-2AEA-5B1A-AF62-A02A787F777E}"/>
              </a:ext>
            </a:extLst>
          </p:cNvPr>
          <p:cNvPicPr>
            <a:picLocks noChangeAspect="1"/>
          </p:cNvPicPr>
          <p:nvPr/>
        </p:nvPicPr>
        <p:blipFill>
          <a:blip r:embed="rId3"/>
          <a:stretch>
            <a:fillRect/>
          </a:stretch>
        </p:blipFill>
        <p:spPr>
          <a:xfrm>
            <a:off x="3027680" y="2289131"/>
            <a:ext cx="1174576" cy="342260"/>
          </a:xfrm>
          <a:prstGeom prst="rect">
            <a:avLst/>
          </a:prstGeom>
        </p:spPr>
      </p:pic>
    </p:spTree>
    <p:extLst>
      <p:ext uri="{BB962C8B-B14F-4D97-AF65-F5344CB8AC3E}">
        <p14:creationId xmlns:p14="http://schemas.microsoft.com/office/powerpoint/2010/main" val="306695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C9D8-C4B7-642A-3C60-55FA2FE5446E}"/>
              </a:ext>
            </a:extLst>
          </p:cNvPr>
          <p:cNvSpPr>
            <a:spLocks noGrp="1"/>
          </p:cNvSpPr>
          <p:nvPr>
            <p:ph type="title"/>
          </p:nvPr>
        </p:nvSpPr>
        <p:spPr>
          <a:xfrm>
            <a:off x="1154954" y="973668"/>
            <a:ext cx="8761413" cy="706964"/>
          </a:xfrm>
        </p:spPr>
        <p:txBody>
          <a:bodyPr>
            <a:normAutofit/>
          </a:bodyPr>
          <a:lstStyle/>
          <a:p>
            <a:r>
              <a:rPr lang="en-US">
                <a:solidFill>
                  <a:srgbClr val="FFFFFF"/>
                </a:solidFill>
              </a:rPr>
              <a:t>Liver Function</a:t>
            </a:r>
          </a:p>
        </p:txBody>
      </p:sp>
      <p:graphicFrame>
        <p:nvGraphicFramePr>
          <p:cNvPr id="5" name="Content Placeholder 2">
            <a:extLst>
              <a:ext uri="{FF2B5EF4-FFF2-40B4-BE49-F238E27FC236}">
                <a16:creationId xmlns:a16="http://schemas.microsoft.com/office/drawing/2014/main" id="{F8A9B730-8390-E013-58BD-A0EAEF2C4B60}"/>
              </a:ext>
            </a:extLst>
          </p:cNvPr>
          <p:cNvGraphicFramePr>
            <a:graphicFrameLocks noGrp="1"/>
          </p:cNvGraphicFramePr>
          <p:nvPr>
            <p:ph idx="1"/>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4405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7" name="Rectangle 2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31" name="Rectangle 30">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E395646-9361-2E3C-6A06-70DFD3390E76}"/>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3800" b="0" i="0" kern="1200">
                <a:solidFill>
                  <a:srgbClr val="EBEBEB"/>
                </a:solidFill>
                <a:latin typeface="+mj-lt"/>
                <a:ea typeface="+mj-ea"/>
                <a:cs typeface="+mj-cs"/>
              </a:rPr>
              <a:t>Presentation</a:t>
            </a:r>
          </a:p>
        </p:txBody>
      </p:sp>
      <p:pic>
        <p:nvPicPr>
          <p:cNvPr id="6" name="Picture 2" descr="liver cirrhosis symptoms in India | signs of cirrhosis of the liver | signs and symptoms of liver cirrhosis | early signs of liver cirrhosis">
            <a:extLst>
              <a:ext uri="{FF2B5EF4-FFF2-40B4-BE49-F238E27FC236}">
                <a16:creationId xmlns:a16="http://schemas.microsoft.com/office/drawing/2014/main" id="{D93D5483-61B3-EDC2-CF11-0EAEB5FA6B3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1697" b="4772"/>
          <a:stretch/>
        </p:blipFill>
        <p:spPr bwMode="auto">
          <a:xfrm>
            <a:off x="1109763" y="1371926"/>
            <a:ext cx="6470907" cy="4111031"/>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98177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0371-AD75-1CC6-8664-F0B19B9C66C3}"/>
              </a:ext>
            </a:extLst>
          </p:cNvPr>
          <p:cNvSpPr>
            <a:spLocks noGrp="1"/>
          </p:cNvSpPr>
          <p:nvPr>
            <p:ph type="title"/>
          </p:nvPr>
        </p:nvSpPr>
        <p:spPr/>
        <p:txBody>
          <a:bodyPr/>
          <a:lstStyle/>
          <a:p>
            <a:r>
              <a:rPr lang="en-US" dirty="0"/>
              <a:t>Clinical Presentation</a:t>
            </a:r>
          </a:p>
        </p:txBody>
      </p:sp>
      <p:pic>
        <p:nvPicPr>
          <p:cNvPr id="4" name="Content Placeholder 3">
            <a:extLst>
              <a:ext uri="{FF2B5EF4-FFF2-40B4-BE49-F238E27FC236}">
                <a16:creationId xmlns:a16="http://schemas.microsoft.com/office/drawing/2014/main" id="{C5627E32-3733-742A-8E92-7BDC3648D1A4}"/>
              </a:ext>
            </a:extLst>
          </p:cNvPr>
          <p:cNvPicPr>
            <a:picLocks noGrp="1" noChangeAspect="1"/>
          </p:cNvPicPr>
          <p:nvPr>
            <p:ph idx="1"/>
          </p:nvPr>
        </p:nvPicPr>
        <p:blipFill>
          <a:blip r:embed="rId2"/>
          <a:stretch>
            <a:fillRect/>
          </a:stretch>
        </p:blipFill>
        <p:spPr>
          <a:xfrm>
            <a:off x="1155700" y="2957398"/>
            <a:ext cx="8824913" cy="2708504"/>
          </a:xfrm>
          <a:prstGeom prst="rect">
            <a:avLst/>
          </a:prstGeom>
        </p:spPr>
      </p:pic>
    </p:spTree>
    <p:extLst>
      <p:ext uri="{BB962C8B-B14F-4D97-AF65-F5344CB8AC3E}">
        <p14:creationId xmlns:p14="http://schemas.microsoft.com/office/powerpoint/2010/main" val="3420190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E5730A6-11F7-D67B-F2EF-4AB30619EE4E}"/>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3800" b="0" i="0" kern="1200">
                <a:solidFill>
                  <a:srgbClr val="EBEBEB"/>
                </a:solidFill>
                <a:latin typeface="+mj-lt"/>
                <a:ea typeface="+mj-ea"/>
                <a:cs typeface="+mj-cs"/>
              </a:rPr>
              <a:t>Child-Pugh Classification</a:t>
            </a:r>
          </a:p>
        </p:txBody>
      </p:sp>
      <p:pic>
        <p:nvPicPr>
          <p:cNvPr id="5" name="Content Placeholder 4" descr="A screenshot of a white sheet with black text&#10;&#10;Description automatically generated">
            <a:extLst>
              <a:ext uri="{FF2B5EF4-FFF2-40B4-BE49-F238E27FC236}">
                <a16:creationId xmlns:a16="http://schemas.microsoft.com/office/drawing/2014/main" id="{1569EFFD-7151-51C5-2847-6C33D80C4EAF}"/>
              </a:ext>
            </a:extLst>
          </p:cNvPr>
          <p:cNvPicPr>
            <a:picLocks noGrp="1" noChangeAspect="1"/>
          </p:cNvPicPr>
          <p:nvPr>
            <p:ph idx="1"/>
          </p:nvPr>
        </p:nvPicPr>
        <p:blipFill>
          <a:blip r:embed="rId4"/>
          <a:stretch>
            <a:fillRect/>
          </a:stretch>
        </p:blipFill>
        <p:spPr>
          <a:xfrm>
            <a:off x="1109763" y="1704563"/>
            <a:ext cx="6470907" cy="3445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24125471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B82BF0-50A6-AFF9-01C4-2BB3ECE2616E}"/>
              </a:ext>
            </a:extLst>
          </p:cNvPr>
          <p:cNvSpPr txBox="1"/>
          <p:nvPr/>
        </p:nvSpPr>
        <p:spPr>
          <a:xfrm>
            <a:off x="1162594" y="1575809"/>
            <a:ext cx="10110652" cy="4252383"/>
          </a:xfrm>
          <a:prstGeom prst="rect">
            <a:avLst/>
          </a:prstGeom>
          <a:noFill/>
        </p:spPr>
        <p:txBody>
          <a:bodyPr wrap="square">
            <a:spAutoFit/>
          </a:bodyPr>
          <a:lstStyle/>
          <a:p>
            <a:r>
              <a:rPr lang="en-US" sz="2400" dirty="0"/>
              <a:t>A patient has the following information: albumin 4.1 g/dL (41 g/L), serum bilirubin 3.3 mg/dL (56.4 µmol/L), prothrombin time that is 5 seconds prolonged, no ascites, and no encephalopathy. In terms of Child-Pugh score, what is the patient’s severity?</a:t>
            </a:r>
          </a:p>
          <a:p>
            <a:pPr>
              <a:lnSpc>
                <a:spcPct val="200000"/>
              </a:lnSpc>
            </a:pPr>
            <a:endParaRPr lang="en-US" dirty="0"/>
          </a:p>
          <a:p>
            <a:pPr marL="342900" indent="-342900">
              <a:lnSpc>
                <a:spcPct val="200000"/>
              </a:lnSpc>
              <a:buFont typeface="+mj-lt"/>
              <a:buAutoNum type="alphaUcPeriod"/>
            </a:pPr>
            <a:r>
              <a:rPr lang="en-US" dirty="0"/>
              <a:t>Grade A</a:t>
            </a:r>
          </a:p>
          <a:p>
            <a:pPr marL="342900" indent="-342900">
              <a:lnSpc>
                <a:spcPct val="200000"/>
              </a:lnSpc>
              <a:buFont typeface="+mj-lt"/>
              <a:buAutoNum type="alphaUcPeriod"/>
            </a:pPr>
            <a:r>
              <a:rPr lang="en-US" dirty="0"/>
              <a:t>Grade B</a:t>
            </a:r>
          </a:p>
          <a:p>
            <a:pPr marL="342900" indent="-342900">
              <a:lnSpc>
                <a:spcPct val="200000"/>
              </a:lnSpc>
              <a:buFont typeface="+mj-lt"/>
              <a:buAutoNum type="alphaUcPeriod"/>
            </a:pPr>
            <a:r>
              <a:rPr lang="en-US" dirty="0"/>
              <a:t>Grade C</a:t>
            </a:r>
          </a:p>
          <a:p>
            <a:pPr marL="342900" indent="-342900">
              <a:lnSpc>
                <a:spcPct val="200000"/>
              </a:lnSpc>
              <a:buFont typeface="+mj-lt"/>
              <a:buAutoNum type="alphaUcPeriod"/>
            </a:pPr>
            <a:r>
              <a:rPr lang="en-US" dirty="0"/>
              <a:t>Grade D</a:t>
            </a:r>
          </a:p>
        </p:txBody>
      </p:sp>
    </p:spTree>
    <p:extLst>
      <p:ext uri="{BB962C8B-B14F-4D97-AF65-F5344CB8AC3E}">
        <p14:creationId xmlns:p14="http://schemas.microsoft.com/office/powerpoint/2010/main" val="2018973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B182-9CFD-BBC7-A1EE-6E46F06EC60B}"/>
              </a:ext>
            </a:extLst>
          </p:cNvPr>
          <p:cNvSpPr>
            <a:spLocks noGrp="1"/>
          </p:cNvSpPr>
          <p:nvPr>
            <p:ph type="title"/>
          </p:nvPr>
        </p:nvSpPr>
        <p:spPr/>
        <p:txBody>
          <a:bodyPr/>
          <a:lstStyle/>
          <a:p>
            <a:r>
              <a:rPr lang="en-US" dirty="0"/>
              <a:t>General approach to treatment</a:t>
            </a:r>
          </a:p>
        </p:txBody>
      </p:sp>
      <p:sp>
        <p:nvSpPr>
          <p:cNvPr id="3" name="Content Placeholder 2">
            <a:extLst>
              <a:ext uri="{FF2B5EF4-FFF2-40B4-BE49-F238E27FC236}">
                <a16:creationId xmlns:a16="http://schemas.microsoft.com/office/drawing/2014/main" id="{1872241D-58D4-E5D8-ED9D-946902C66479}"/>
              </a:ext>
            </a:extLst>
          </p:cNvPr>
          <p:cNvSpPr>
            <a:spLocks noGrp="1"/>
          </p:cNvSpPr>
          <p:nvPr>
            <p:ph idx="1"/>
          </p:nvPr>
        </p:nvSpPr>
        <p:spPr>
          <a:xfrm>
            <a:off x="1154954" y="2416629"/>
            <a:ext cx="10235857" cy="4062547"/>
          </a:xfrm>
        </p:spPr>
        <p:txBody>
          <a:bodyPr>
            <a:normAutofit/>
          </a:bodyPr>
          <a:lstStyle/>
          <a:p>
            <a:r>
              <a:rPr lang="en-US" dirty="0"/>
              <a:t>Identify and eliminate causes of cirrhosis if possible</a:t>
            </a:r>
          </a:p>
          <a:p>
            <a:pPr lvl="1"/>
            <a:r>
              <a:rPr lang="en-US" dirty="0"/>
              <a:t>Drinking cessation, avoidance of hepatoxic drugs/supplements</a:t>
            </a:r>
          </a:p>
          <a:p>
            <a:r>
              <a:rPr lang="en-US" dirty="0"/>
              <a:t>Assess for complications</a:t>
            </a:r>
          </a:p>
          <a:p>
            <a:pPr lvl="1"/>
            <a:r>
              <a:rPr lang="en-US" dirty="0"/>
              <a:t>Risk for variceal bleeding           Initiate prophylaxis when indicated </a:t>
            </a:r>
          </a:p>
          <a:p>
            <a:pPr lvl="1"/>
            <a:r>
              <a:rPr lang="en-US" dirty="0"/>
              <a:t>Signs of ascites            pharmacologic therapy and paracentesis; monitor for SBP- spontaneous bacterial peritonitis</a:t>
            </a:r>
          </a:p>
          <a:p>
            <a:pPr lvl="1"/>
            <a:r>
              <a:rPr lang="en-US" dirty="0"/>
              <a:t>Monitor for hepatic encephalopathy (HE)          treat with dietary restrictions, eliminate precipitating factors, and initiate therapy to lower ammonia levels</a:t>
            </a:r>
          </a:p>
          <a:p>
            <a:pPr lvl="1"/>
            <a:r>
              <a:rPr lang="en-US" dirty="0"/>
              <a:t>Monitor for signs of hepatorenal syndrome, pulmonary insufficiency, and endocrine dysfunction</a:t>
            </a:r>
          </a:p>
        </p:txBody>
      </p:sp>
      <p:cxnSp>
        <p:nvCxnSpPr>
          <p:cNvPr id="5" name="Straight Arrow Connector 4">
            <a:extLst>
              <a:ext uri="{FF2B5EF4-FFF2-40B4-BE49-F238E27FC236}">
                <a16:creationId xmlns:a16="http://schemas.microsoft.com/office/drawing/2014/main" id="{AAA5C31C-A6AB-A019-39D3-7B08A91ACCBD}"/>
              </a:ext>
            </a:extLst>
          </p:cNvPr>
          <p:cNvCxnSpPr/>
          <p:nvPr/>
        </p:nvCxnSpPr>
        <p:spPr>
          <a:xfrm>
            <a:off x="4558937" y="3762103"/>
            <a:ext cx="41801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A8C26EC-F880-1A40-E785-ADD6E56D6852}"/>
              </a:ext>
            </a:extLst>
          </p:cNvPr>
          <p:cNvCxnSpPr/>
          <p:nvPr/>
        </p:nvCxnSpPr>
        <p:spPr>
          <a:xfrm>
            <a:off x="3574868" y="4136571"/>
            <a:ext cx="41801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806664E-2A7B-B380-78A1-02E37A04BA96}"/>
              </a:ext>
            </a:extLst>
          </p:cNvPr>
          <p:cNvCxnSpPr/>
          <p:nvPr/>
        </p:nvCxnSpPr>
        <p:spPr>
          <a:xfrm>
            <a:off x="6096000" y="4750526"/>
            <a:ext cx="41801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79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A5FB5-F97A-B133-CF31-A30F92DFF1E7}"/>
              </a:ext>
            </a:extLst>
          </p:cNvPr>
          <p:cNvSpPr>
            <a:spLocks noGrp="1"/>
          </p:cNvSpPr>
          <p:nvPr>
            <p:ph type="title"/>
          </p:nvPr>
        </p:nvSpPr>
        <p:spPr/>
        <p:txBody>
          <a:bodyPr/>
          <a:lstStyle/>
          <a:p>
            <a:r>
              <a:rPr lang="en-US" dirty="0"/>
              <a:t>Complications of Cirrhosis</a:t>
            </a:r>
          </a:p>
        </p:txBody>
      </p:sp>
      <p:pic>
        <p:nvPicPr>
          <p:cNvPr id="4" name="Content Placeholder 3">
            <a:extLst>
              <a:ext uri="{FF2B5EF4-FFF2-40B4-BE49-F238E27FC236}">
                <a16:creationId xmlns:a16="http://schemas.microsoft.com/office/drawing/2014/main" id="{D9104623-E1AE-A497-E940-4085DEC3FC44}"/>
              </a:ext>
            </a:extLst>
          </p:cNvPr>
          <p:cNvPicPr>
            <a:picLocks noGrp="1" noChangeAspect="1"/>
          </p:cNvPicPr>
          <p:nvPr>
            <p:ph idx="1"/>
          </p:nvPr>
        </p:nvPicPr>
        <p:blipFill>
          <a:blip r:embed="rId2"/>
          <a:stretch>
            <a:fillRect/>
          </a:stretch>
        </p:blipFill>
        <p:spPr>
          <a:xfrm>
            <a:off x="1685109" y="2272938"/>
            <a:ext cx="9170125" cy="4193176"/>
          </a:xfrm>
          <a:prstGeom prst="rect">
            <a:avLst/>
          </a:prstGeom>
        </p:spPr>
      </p:pic>
    </p:spTree>
    <p:extLst>
      <p:ext uri="{BB962C8B-B14F-4D97-AF65-F5344CB8AC3E}">
        <p14:creationId xmlns:p14="http://schemas.microsoft.com/office/powerpoint/2010/main" val="488399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E094-DA70-29C9-9F91-2CF55F4196AF}"/>
              </a:ext>
            </a:extLst>
          </p:cNvPr>
          <p:cNvSpPr>
            <a:spLocks noGrp="1"/>
          </p:cNvSpPr>
          <p:nvPr>
            <p:ph type="title"/>
          </p:nvPr>
        </p:nvSpPr>
        <p:spPr>
          <a:xfrm>
            <a:off x="1154954" y="973668"/>
            <a:ext cx="8761413" cy="706964"/>
          </a:xfrm>
        </p:spPr>
        <p:txBody>
          <a:bodyPr>
            <a:normAutofit/>
          </a:bodyPr>
          <a:lstStyle/>
          <a:p>
            <a:r>
              <a:rPr lang="en-US">
                <a:solidFill>
                  <a:srgbClr val="EBEBEB"/>
                </a:solidFill>
              </a:rPr>
              <a:t>Portal Hypertension</a:t>
            </a:r>
          </a:p>
        </p:txBody>
      </p:sp>
      <p:graphicFrame>
        <p:nvGraphicFramePr>
          <p:cNvPr id="20" name="Content Placeholder 2">
            <a:extLst>
              <a:ext uri="{FF2B5EF4-FFF2-40B4-BE49-F238E27FC236}">
                <a16:creationId xmlns:a16="http://schemas.microsoft.com/office/drawing/2014/main" id="{A4E5AC33-FD74-C2AE-1338-9D4B35DB1145}"/>
              </a:ext>
            </a:extLst>
          </p:cNvPr>
          <p:cNvGraphicFramePr>
            <a:graphicFrameLocks noGrp="1"/>
          </p:cNvGraphicFramePr>
          <p:nvPr>
            <p:ph idx="1"/>
            <p:extLst>
              <p:ext uri="{D42A27DB-BD31-4B8C-83A1-F6EECF244321}">
                <p14:modId xmlns:p14="http://schemas.microsoft.com/office/powerpoint/2010/main" val="1044220387"/>
              </p:ext>
            </p:extLst>
          </p:nvPr>
        </p:nvGraphicFramePr>
        <p:xfrm>
          <a:off x="1286934" y="2377440"/>
          <a:ext cx="9625383" cy="4153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3189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8" name="Rectangle 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73159B7E-2898-43C7-3FF8-2479B84B28AD}"/>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rgbClr val="EBEBEB"/>
                </a:solidFill>
                <a:latin typeface="+mj-lt"/>
                <a:ea typeface="+mj-ea"/>
                <a:cs typeface="+mj-cs"/>
              </a:rPr>
              <a:t>How Liver Disease Leads to Bleeding Varices</a:t>
            </a:r>
          </a:p>
        </p:txBody>
      </p:sp>
      <p:grpSp>
        <p:nvGrpSpPr>
          <p:cNvPr id="15" name="Group 1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6" name="Rectangle 1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4" name="Content Placeholder 3">
            <a:extLst>
              <a:ext uri="{FF2B5EF4-FFF2-40B4-BE49-F238E27FC236}">
                <a16:creationId xmlns:a16="http://schemas.microsoft.com/office/drawing/2014/main" id="{070C9D33-BC7E-4055-D9AD-0D64083A8119}"/>
              </a:ext>
            </a:extLst>
          </p:cNvPr>
          <p:cNvPicPr>
            <a:picLocks noGrp="1" noChangeAspect="1"/>
          </p:cNvPicPr>
          <p:nvPr>
            <p:ph idx="1"/>
          </p:nvPr>
        </p:nvPicPr>
        <p:blipFill rotWithShape="1">
          <a:blip r:embed="rId4"/>
          <a:stretch/>
        </p:blipFill>
        <p:spPr>
          <a:xfrm>
            <a:off x="1109763" y="1552424"/>
            <a:ext cx="6443180" cy="3753152"/>
          </a:xfrm>
          <a:prstGeom prst="rect">
            <a:avLst/>
          </a:prstGeom>
        </p:spPr>
      </p:pic>
    </p:spTree>
    <p:extLst>
      <p:ext uri="{BB962C8B-B14F-4D97-AF65-F5344CB8AC3E}">
        <p14:creationId xmlns:p14="http://schemas.microsoft.com/office/powerpoint/2010/main" val="3925941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C28F9B2-E662-A033-882E-6F35D9326F01}"/>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4600" b="0" i="0" kern="1200">
                <a:solidFill>
                  <a:srgbClr val="EBEBEB"/>
                </a:solidFill>
                <a:latin typeface="+mj-lt"/>
                <a:ea typeface="+mj-ea"/>
                <a:cs typeface="+mj-cs"/>
              </a:rPr>
              <a:t>Screening for Varices</a:t>
            </a:r>
          </a:p>
        </p:txBody>
      </p:sp>
      <p:grpSp>
        <p:nvGrpSpPr>
          <p:cNvPr id="15" name="Group 1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6" name="Rectangle 1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4" name="Content Placeholder 3">
            <a:extLst>
              <a:ext uri="{FF2B5EF4-FFF2-40B4-BE49-F238E27FC236}">
                <a16:creationId xmlns:a16="http://schemas.microsoft.com/office/drawing/2014/main" id="{12EAB550-0CE9-F5BB-BAFB-65E959015046}"/>
              </a:ext>
            </a:extLst>
          </p:cNvPr>
          <p:cNvPicPr>
            <a:picLocks noGrp="1" noChangeAspect="1"/>
          </p:cNvPicPr>
          <p:nvPr>
            <p:ph idx="1"/>
          </p:nvPr>
        </p:nvPicPr>
        <p:blipFill>
          <a:blip r:embed="rId3"/>
          <a:stretch>
            <a:fillRect/>
          </a:stretch>
        </p:blipFill>
        <p:spPr>
          <a:xfrm>
            <a:off x="1354659" y="1114621"/>
            <a:ext cx="5953387" cy="4628758"/>
          </a:xfrm>
          <a:prstGeom prst="rect">
            <a:avLst/>
          </a:prstGeom>
        </p:spPr>
      </p:pic>
    </p:spTree>
    <p:extLst>
      <p:ext uri="{BB962C8B-B14F-4D97-AF65-F5344CB8AC3E}">
        <p14:creationId xmlns:p14="http://schemas.microsoft.com/office/powerpoint/2010/main" val="2974440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298375E9-BD38-A51F-7203-C68E449884DF}"/>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Variceal Bleeding</a:t>
            </a:r>
          </a:p>
        </p:txBody>
      </p:sp>
      <p:sp>
        <p:nvSpPr>
          <p:cNvPr id="3" name="Content Placeholder 2">
            <a:extLst>
              <a:ext uri="{FF2B5EF4-FFF2-40B4-BE49-F238E27FC236}">
                <a16:creationId xmlns:a16="http://schemas.microsoft.com/office/drawing/2014/main" id="{C77763C0-A844-7D7F-666E-5ED8ADE5571F}"/>
              </a:ext>
            </a:extLst>
          </p:cNvPr>
          <p:cNvSpPr>
            <a:spLocks noGrp="1"/>
          </p:cNvSpPr>
          <p:nvPr>
            <p:ph idx="1"/>
          </p:nvPr>
        </p:nvSpPr>
        <p:spPr>
          <a:xfrm>
            <a:off x="5290077" y="437513"/>
            <a:ext cx="5502614" cy="5954325"/>
          </a:xfrm>
        </p:spPr>
        <p:txBody>
          <a:bodyPr anchor="ctr">
            <a:normAutofit/>
          </a:bodyPr>
          <a:lstStyle/>
          <a:p>
            <a:r>
              <a:rPr lang="en-US" sz="2000" dirty="0"/>
              <a:t>Three strategies</a:t>
            </a:r>
          </a:p>
          <a:p>
            <a:pPr lvl="1"/>
            <a:r>
              <a:rPr lang="en-US" sz="2000" dirty="0"/>
              <a:t>Primary prophylaxis (prevention of first episode)</a:t>
            </a:r>
          </a:p>
          <a:p>
            <a:pPr lvl="1"/>
            <a:r>
              <a:rPr lang="en-US" sz="2000" dirty="0"/>
              <a:t>Treatment of acute variceal hemorrhage</a:t>
            </a:r>
          </a:p>
          <a:p>
            <a:pPr lvl="1"/>
            <a:r>
              <a:rPr lang="en-US" sz="2000" dirty="0"/>
              <a:t>Secondary prophylaxis (prevention of rebleeding)</a:t>
            </a:r>
          </a:p>
        </p:txBody>
      </p:sp>
    </p:spTree>
    <p:extLst>
      <p:ext uri="{BB962C8B-B14F-4D97-AF65-F5344CB8AC3E}">
        <p14:creationId xmlns:p14="http://schemas.microsoft.com/office/powerpoint/2010/main" val="3265483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A2F4-2EC4-48BE-D647-DABC0C91A333}"/>
              </a:ext>
            </a:extLst>
          </p:cNvPr>
          <p:cNvSpPr>
            <a:spLocks noGrp="1"/>
          </p:cNvSpPr>
          <p:nvPr>
            <p:ph type="title"/>
          </p:nvPr>
        </p:nvSpPr>
        <p:spPr/>
        <p:txBody>
          <a:bodyPr/>
          <a:lstStyle/>
          <a:p>
            <a:r>
              <a:rPr lang="en-US" dirty="0"/>
              <a:t>Liver Function Tests (LFTs)</a:t>
            </a:r>
          </a:p>
        </p:txBody>
      </p:sp>
      <p:graphicFrame>
        <p:nvGraphicFramePr>
          <p:cNvPr id="4" name="Content Placeholder 3">
            <a:extLst>
              <a:ext uri="{FF2B5EF4-FFF2-40B4-BE49-F238E27FC236}">
                <a16:creationId xmlns:a16="http://schemas.microsoft.com/office/drawing/2014/main" id="{264CC426-6667-4ADE-0FBA-A8A37380D1FA}"/>
              </a:ext>
            </a:extLst>
          </p:cNvPr>
          <p:cNvGraphicFramePr>
            <a:graphicFrameLocks noGrp="1"/>
          </p:cNvGraphicFramePr>
          <p:nvPr>
            <p:ph idx="1"/>
          </p:nvPr>
        </p:nvGraphicFramePr>
        <p:xfrm>
          <a:off x="330506" y="2413000"/>
          <a:ext cx="11732964" cy="4076698"/>
        </p:xfrm>
        <a:graphic>
          <a:graphicData uri="http://schemas.openxmlformats.org/drawingml/2006/table">
            <a:tbl>
              <a:tblPr firstRow="1" bandRow="1">
                <a:tableStyleId>{5C22544A-7EE6-4342-B048-85BDC9FD1C3A}</a:tableStyleId>
              </a:tblPr>
              <a:tblGrid>
                <a:gridCol w="3910988">
                  <a:extLst>
                    <a:ext uri="{9D8B030D-6E8A-4147-A177-3AD203B41FA5}">
                      <a16:colId xmlns:a16="http://schemas.microsoft.com/office/drawing/2014/main" val="2538284150"/>
                    </a:ext>
                  </a:extLst>
                </a:gridCol>
                <a:gridCol w="3349128">
                  <a:extLst>
                    <a:ext uri="{9D8B030D-6E8A-4147-A177-3AD203B41FA5}">
                      <a16:colId xmlns:a16="http://schemas.microsoft.com/office/drawing/2014/main" val="3571377587"/>
                    </a:ext>
                  </a:extLst>
                </a:gridCol>
                <a:gridCol w="4472848">
                  <a:extLst>
                    <a:ext uri="{9D8B030D-6E8A-4147-A177-3AD203B41FA5}">
                      <a16:colId xmlns:a16="http://schemas.microsoft.com/office/drawing/2014/main" val="741826112"/>
                    </a:ext>
                  </a:extLst>
                </a:gridCol>
              </a:tblGrid>
              <a:tr h="497657">
                <a:tc>
                  <a:txBody>
                    <a:bodyPr/>
                    <a:lstStyle/>
                    <a:p>
                      <a:pPr algn="ctr"/>
                      <a:r>
                        <a:rPr lang="en-US" dirty="0"/>
                        <a:t>Lab</a:t>
                      </a:r>
                    </a:p>
                  </a:txBody>
                  <a:tcPr/>
                </a:tc>
                <a:tc>
                  <a:txBody>
                    <a:bodyPr/>
                    <a:lstStyle/>
                    <a:p>
                      <a:pPr algn="ctr"/>
                      <a:r>
                        <a:rPr lang="en-US" dirty="0"/>
                        <a:t>Normal Range</a:t>
                      </a:r>
                    </a:p>
                  </a:txBody>
                  <a:tcPr/>
                </a:tc>
                <a:tc>
                  <a:txBody>
                    <a:bodyPr/>
                    <a:lstStyle/>
                    <a:p>
                      <a:pPr algn="ctr"/>
                      <a:r>
                        <a:rPr lang="en-US" dirty="0"/>
                        <a:t>Trend with disease/injury</a:t>
                      </a:r>
                    </a:p>
                  </a:txBody>
                  <a:tcPr/>
                </a:tc>
                <a:extLst>
                  <a:ext uri="{0D108BD9-81ED-4DB2-BD59-A6C34878D82A}">
                    <a16:rowId xmlns:a16="http://schemas.microsoft.com/office/drawing/2014/main" val="994947695"/>
                  </a:ext>
                </a:extLst>
              </a:tr>
              <a:tr h="858970">
                <a:tc>
                  <a:txBody>
                    <a:bodyPr/>
                    <a:lstStyle/>
                    <a:p>
                      <a:pPr algn="ctr"/>
                      <a:r>
                        <a:rPr lang="en-US" b="1" dirty="0"/>
                        <a:t>Aspartate Aminotransferase (AST)</a:t>
                      </a:r>
                    </a:p>
                  </a:txBody>
                  <a:tcPr/>
                </a:tc>
                <a:tc>
                  <a:txBody>
                    <a:bodyPr/>
                    <a:lstStyle/>
                    <a:p>
                      <a:pPr algn="ctr"/>
                      <a:r>
                        <a:rPr lang="en-US" dirty="0"/>
                        <a:t>10-40 units/L</a:t>
                      </a:r>
                    </a:p>
                  </a:txBody>
                  <a:tcPr/>
                </a:tc>
                <a:tc>
                  <a:txBody>
                    <a:bodyPr/>
                    <a:lstStyle/>
                    <a:p>
                      <a:pPr algn="ctr"/>
                      <a:r>
                        <a:rPr lang="en-US" dirty="0"/>
                        <a:t>Increase (typically &gt; 3 times the ULN)</a:t>
                      </a:r>
                    </a:p>
                  </a:txBody>
                  <a:tcPr/>
                </a:tc>
                <a:extLst>
                  <a:ext uri="{0D108BD9-81ED-4DB2-BD59-A6C34878D82A}">
                    <a16:rowId xmlns:a16="http://schemas.microsoft.com/office/drawing/2014/main" val="2829142355"/>
                  </a:ext>
                </a:extLst>
              </a:tr>
              <a:tr h="1227100">
                <a:tc>
                  <a:txBody>
                    <a:bodyPr/>
                    <a:lstStyle/>
                    <a:p>
                      <a:pPr algn="ctr"/>
                      <a:r>
                        <a:rPr lang="en-US" b="1" dirty="0"/>
                        <a:t>Alanine Aminotransferase (ALT)</a:t>
                      </a:r>
                    </a:p>
                  </a:txBody>
                  <a:tcPr/>
                </a:tc>
                <a:tc>
                  <a:txBody>
                    <a:bodyPr/>
                    <a:lstStyle/>
                    <a:p>
                      <a:pPr algn="ctr"/>
                      <a:r>
                        <a:rPr lang="en-US" dirty="0"/>
                        <a:t>10-40 units/L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Increase (typically &gt; 3 times the ULN)</a:t>
                      </a:r>
                    </a:p>
                    <a:p>
                      <a:pPr algn="ctr"/>
                      <a:endParaRPr lang="en-US" dirty="0"/>
                    </a:p>
                  </a:txBody>
                  <a:tcPr/>
                </a:tc>
                <a:extLst>
                  <a:ext uri="{0D108BD9-81ED-4DB2-BD59-A6C34878D82A}">
                    <a16:rowId xmlns:a16="http://schemas.microsoft.com/office/drawing/2014/main" val="566206057"/>
                  </a:ext>
                </a:extLst>
              </a:tr>
              <a:tr h="497657">
                <a:tc>
                  <a:txBody>
                    <a:bodyPr/>
                    <a:lstStyle/>
                    <a:p>
                      <a:pPr algn="ctr"/>
                      <a:r>
                        <a:rPr lang="en-US" b="1" dirty="0"/>
                        <a:t>Alkaline Phosphatase (Alk Phos)</a:t>
                      </a:r>
                    </a:p>
                  </a:txBody>
                  <a:tcPr/>
                </a:tc>
                <a:tc>
                  <a:txBody>
                    <a:bodyPr/>
                    <a:lstStyle/>
                    <a:p>
                      <a:pPr algn="ctr"/>
                      <a:r>
                        <a:rPr lang="en-US" dirty="0"/>
                        <a:t>33-131 IU/L</a:t>
                      </a:r>
                    </a:p>
                  </a:txBody>
                  <a:tcPr/>
                </a:tc>
                <a:tc>
                  <a:txBody>
                    <a:bodyPr/>
                    <a:lstStyle/>
                    <a:p>
                      <a:pPr algn="ctr"/>
                      <a:r>
                        <a:rPr lang="en-US" dirty="0"/>
                        <a:t>Increase</a:t>
                      </a:r>
                    </a:p>
                  </a:txBody>
                  <a:tcPr/>
                </a:tc>
                <a:extLst>
                  <a:ext uri="{0D108BD9-81ED-4DB2-BD59-A6C34878D82A}">
                    <a16:rowId xmlns:a16="http://schemas.microsoft.com/office/drawing/2014/main" val="3188491847"/>
                  </a:ext>
                </a:extLst>
              </a:tr>
              <a:tr h="497657">
                <a:tc>
                  <a:txBody>
                    <a:bodyPr/>
                    <a:lstStyle/>
                    <a:p>
                      <a:pPr algn="ctr"/>
                      <a:r>
                        <a:rPr lang="en-US" b="1" dirty="0"/>
                        <a:t>Total Bilirubin (</a:t>
                      </a:r>
                      <a:r>
                        <a:rPr lang="en-US" b="1" dirty="0" err="1"/>
                        <a:t>Tbili</a:t>
                      </a:r>
                      <a:r>
                        <a:rPr lang="en-US" b="1" dirty="0"/>
                        <a:t>)</a:t>
                      </a:r>
                    </a:p>
                  </a:txBody>
                  <a:tcPr/>
                </a:tc>
                <a:tc>
                  <a:txBody>
                    <a:bodyPr/>
                    <a:lstStyle/>
                    <a:p>
                      <a:pPr algn="ctr"/>
                      <a:r>
                        <a:rPr lang="en-US" dirty="0"/>
                        <a:t>0.1-1.2 mg/dL</a:t>
                      </a:r>
                    </a:p>
                  </a:txBody>
                  <a:tcPr/>
                </a:tc>
                <a:tc>
                  <a:txBody>
                    <a:bodyPr/>
                    <a:lstStyle/>
                    <a:p>
                      <a:pPr algn="ctr"/>
                      <a:r>
                        <a:rPr lang="en-US" dirty="0"/>
                        <a:t>Increase</a:t>
                      </a:r>
                    </a:p>
                  </a:txBody>
                  <a:tcPr/>
                </a:tc>
                <a:extLst>
                  <a:ext uri="{0D108BD9-81ED-4DB2-BD59-A6C34878D82A}">
                    <a16:rowId xmlns:a16="http://schemas.microsoft.com/office/drawing/2014/main" val="2458613968"/>
                  </a:ext>
                </a:extLst>
              </a:tr>
              <a:tr h="497657">
                <a:tc>
                  <a:txBody>
                    <a:bodyPr/>
                    <a:lstStyle/>
                    <a:p>
                      <a:pPr algn="ctr"/>
                      <a:r>
                        <a:rPr lang="en-US" b="1" dirty="0"/>
                        <a:t>Albumin</a:t>
                      </a:r>
                    </a:p>
                  </a:txBody>
                  <a:tcPr/>
                </a:tc>
                <a:tc>
                  <a:txBody>
                    <a:bodyPr/>
                    <a:lstStyle/>
                    <a:p>
                      <a:pPr algn="ctr"/>
                      <a:r>
                        <a:rPr lang="en-US" dirty="0"/>
                        <a:t>3.5-5 g/dL</a:t>
                      </a:r>
                    </a:p>
                  </a:txBody>
                  <a:tcPr/>
                </a:tc>
                <a:tc>
                  <a:txBody>
                    <a:bodyPr/>
                    <a:lstStyle/>
                    <a:p>
                      <a:pPr algn="ctr"/>
                      <a:r>
                        <a:rPr lang="en-US" dirty="0"/>
                        <a:t>Increase</a:t>
                      </a:r>
                    </a:p>
                  </a:txBody>
                  <a:tcPr/>
                </a:tc>
                <a:extLst>
                  <a:ext uri="{0D108BD9-81ED-4DB2-BD59-A6C34878D82A}">
                    <a16:rowId xmlns:a16="http://schemas.microsoft.com/office/drawing/2014/main" val="3738452888"/>
                  </a:ext>
                </a:extLst>
              </a:tr>
            </a:tbl>
          </a:graphicData>
        </a:graphic>
      </p:graphicFrame>
    </p:spTree>
    <p:extLst>
      <p:ext uri="{BB962C8B-B14F-4D97-AF65-F5344CB8AC3E}">
        <p14:creationId xmlns:p14="http://schemas.microsoft.com/office/powerpoint/2010/main" val="1812125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44C95-5FC9-CC88-9F19-641AB56F6876}"/>
              </a:ext>
            </a:extLst>
          </p:cNvPr>
          <p:cNvSpPr>
            <a:spLocks noGrp="1"/>
          </p:cNvSpPr>
          <p:nvPr>
            <p:ph type="title"/>
          </p:nvPr>
        </p:nvSpPr>
        <p:spPr/>
        <p:txBody>
          <a:bodyPr/>
          <a:lstStyle/>
          <a:p>
            <a:r>
              <a:rPr lang="en-US" dirty="0"/>
              <a:t>Primary Prophylaxis</a:t>
            </a:r>
          </a:p>
        </p:txBody>
      </p:sp>
      <p:sp>
        <p:nvSpPr>
          <p:cNvPr id="3" name="Content Placeholder 2">
            <a:extLst>
              <a:ext uri="{FF2B5EF4-FFF2-40B4-BE49-F238E27FC236}">
                <a16:creationId xmlns:a16="http://schemas.microsoft.com/office/drawing/2014/main" id="{B91B815F-A9AF-CEC8-DC6F-FF2AAC3FA70F}"/>
              </a:ext>
            </a:extLst>
          </p:cNvPr>
          <p:cNvSpPr>
            <a:spLocks noGrp="1"/>
          </p:cNvSpPr>
          <p:nvPr>
            <p:ph idx="1"/>
          </p:nvPr>
        </p:nvSpPr>
        <p:spPr>
          <a:xfrm>
            <a:off x="1154954" y="2603499"/>
            <a:ext cx="9582715" cy="3718923"/>
          </a:xfrm>
        </p:spPr>
        <p:txBody>
          <a:bodyPr/>
          <a:lstStyle/>
          <a:p>
            <a:r>
              <a:rPr lang="en-US" b="1" dirty="0"/>
              <a:t>Nonselective Beta Blockers</a:t>
            </a:r>
            <a:r>
              <a:rPr lang="en-US" dirty="0"/>
              <a:t>: propranolol, nadolol, carvedilol</a:t>
            </a:r>
          </a:p>
          <a:p>
            <a:pPr marL="0" indent="0">
              <a:buNone/>
            </a:pPr>
            <a:endParaRPr lang="en-US" dirty="0"/>
          </a:p>
          <a:p>
            <a:r>
              <a:rPr lang="en-US" dirty="0"/>
              <a:t>MOA: Reduce portal pressure by decreasing cardiac output by blocking beta-1 receptors and decrease in splanchnic blood by blocking beta-2 receptors</a:t>
            </a:r>
          </a:p>
          <a:p>
            <a:pPr marL="0" indent="0">
              <a:buNone/>
            </a:pPr>
            <a:endParaRPr lang="en-US" dirty="0"/>
          </a:p>
          <a:p>
            <a:r>
              <a:rPr lang="en-US" b="1" u="sng" dirty="0"/>
              <a:t>Given to patients with varices present</a:t>
            </a:r>
            <a:r>
              <a:rPr lang="en-US" dirty="0"/>
              <a:t>, not given to prevent the formation of varices</a:t>
            </a:r>
          </a:p>
          <a:p>
            <a:pPr marL="0" indent="0">
              <a:buNone/>
            </a:pPr>
            <a:endParaRPr lang="en-US" dirty="0"/>
          </a:p>
          <a:p>
            <a:r>
              <a:rPr lang="en-US" dirty="0"/>
              <a:t>Preferred agents: propranolol 20-40 mg PO BID or nadolol 20-40 mg daily</a:t>
            </a:r>
          </a:p>
          <a:p>
            <a:pPr lvl="1"/>
            <a:r>
              <a:rPr lang="en-US" dirty="0"/>
              <a:t>Titrate dose to resting HR of 55-60 beats/min, SBP &gt; 90 mmHg</a:t>
            </a:r>
          </a:p>
        </p:txBody>
      </p:sp>
    </p:spTree>
    <p:extLst>
      <p:ext uri="{BB962C8B-B14F-4D97-AF65-F5344CB8AC3E}">
        <p14:creationId xmlns:p14="http://schemas.microsoft.com/office/powerpoint/2010/main" val="2945809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E1744C95-5FC9-CC88-9F19-641AB56F6876}"/>
              </a:ext>
            </a:extLst>
          </p:cNvPr>
          <p:cNvSpPr>
            <a:spLocks noGrp="1"/>
          </p:cNvSpPr>
          <p:nvPr>
            <p:ph type="title"/>
          </p:nvPr>
        </p:nvSpPr>
        <p:spPr>
          <a:xfrm>
            <a:off x="1154955" y="973667"/>
            <a:ext cx="2942210" cy="4833745"/>
          </a:xfrm>
        </p:spPr>
        <p:txBody>
          <a:bodyPr>
            <a:normAutofit/>
          </a:bodyPr>
          <a:lstStyle/>
          <a:p>
            <a:r>
              <a:rPr lang="en-US" sz="3300">
                <a:solidFill>
                  <a:srgbClr val="EBEBEB"/>
                </a:solidFill>
              </a:rPr>
              <a:t>Acute Variceal Hemorrhage</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B4CE0EBF-5EB8-CCF8-28FE-E0A96BFCF21D}"/>
              </a:ext>
            </a:extLst>
          </p:cNvPr>
          <p:cNvGraphicFramePr>
            <a:graphicFrameLocks noGrp="1"/>
          </p:cNvGraphicFramePr>
          <p:nvPr>
            <p:ph idx="1"/>
            <p:extLst>
              <p:ext uri="{D42A27DB-BD31-4B8C-83A1-F6EECF244321}">
                <p14:modId xmlns:p14="http://schemas.microsoft.com/office/powerpoint/2010/main" val="748991558"/>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50987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9B6B84-93FF-31BB-5397-10A2BA9FFE0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973AD599-154D-D5B9-E89C-63245A1356DA}"/>
              </a:ext>
            </a:extLst>
          </p:cNvPr>
          <p:cNvSpPr>
            <a:spLocks noGrp="1"/>
          </p:cNvSpPr>
          <p:nvPr>
            <p:ph type="title"/>
          </p:nvPr>
        </p:nvSpPr>
        <p:spPr>
          <a:xfrm>
            <a:off x="1154955" y="973667"/>
            <a:ext cx="2942210" cy="4833745"/>
          </a:xfrm>
        </p:spPr>
        <p:txBody>
          <a:bodyPr>
            <a:normAutofit/>
          </a:bodyPr>
          <a:lstStyle/>
          <a:p>
            <a:r>
              <a:rPr lang="en-US" sz="3300">
                <a:solidFill>
                  <a:srgbClr val="EBEBEB"/>
                </a:solidFill>
              </a:rPr>
              <a:t>Acute Variceal Hemorrhage</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9A6C41EF-468C-47C3-68B2-930851742A22}"/>
              </a:ext>
            </a:extLst>
          </p:cNvPr>
          <p:cNvGraphicFramePr>
            <a:graphicFrameLocks noGrp="1"/>
          </p:cNvGraphicFramePr>
          <p:nvPr>
            <p:ph idx="1"/>
            <p:extLst>
              <p:ext uri="{D42A27DB-BD31-4B8C-83A1-F6EECF244321}">
                <p14:modId xmlns:p14="http://schemas.microsoft.com/office/powerpoint/2010/main" val="1148164840"/>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53897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45" name="Freeform: Shape 44">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47"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C948E484-42F4-7A28-8C2F-A7E8E000D3AA}"/>
              </a:ext>
            </a:extLst>
          </p:cNvPr>
          <p:cNvSpPr>
            <a:spLocks noGrp="1"/>
          </p:cNvSpPr>
          <p:nvPr>
            <p:ph type="title"/>
          </p:nvPr>
        </p:nvSpPr>
        <p:spPr>
          <a:xfrm>
            <a:off x="1154955" y="973668"/>
            <a:ext cx="2942210" cy="1020232"/>
          </a:xfrm>
        </p:spPr>
        <p:txBody>
          <a:bodyPr>
            <a:normAutofit/>
          </a:bodyPr>
          <a:lstStyle/>
          <a:p>
            <a:pPr>
              <a:lnSpc>
                <a:spcPct val="90000"/>
              </a:lnSpc>
            </a:pPr>
            <a:r>
              <a:rPr lang="en-US" sz="3300">
                <a:solidFill>
                  <a:schemeClr val="tx1"/>
                </a:solidFill>
              </a:rPr>
              <a:t>Secondary Prophylaxis</a:t>
            </a:r>
          </a:p>
        </p:txBody>
      </p:sp>
      <p:pic>
        <p:nvPicPr>
          <p:cNvPr id="4" name="Picture 3">
            <a:extLst>
              <a:ext uri="{FF2B5EF4-FFF2-40B4-BE49-F238E27FC236}">
                <a16:creationId xmlns:a16="http://schemas.microsoft.com/office/drawing/2014/main" id="{49CA5C34-BE7B-09D3-24F4-1F35CE4A23B6}"/>
              </a:ext>
            </a:extLst>
          </p:cNvPr>
          <p:cNvPicPr>
            <a:picLocks noChangeAspect="1"/>
          </p:cNvPicPr>
          <p:nvPr/>
        </p:nvPicPr>
        <p:blipFill rotWithShape="1">
          <a:blip r:embed="rId3"/>
          <a:srcRect l="488" r="2128" b="1"/>
          <a:stretch>
            <a:fillRect/>
          </a:stretch>
        </p:blipFill>
        <p:spPr>
          <a:xfrm>
            <a:off x="5194607" y="803751"/>
            <a:ext cx="6391533" cy="5250498"/>
          </a:xfrm>
          <a:prstGeom prst="rect">
            <a:avLst/>
          </a:prstGeom>
        </p:spPr>
      </p:pic>
      <p:sp>
        <p:nvSpPr>
          <p:cNvPr id="49" name="Rectangle 48">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Oval 50">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Oval 52">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90A3310-AAA6-815B-EDDC-A3EA287A89BE}"/>
              </a:ext>
            </a:extLst>
          </p:cNvPr>
          <p:cNvSpPr>
            <a:spLocks noGrp="1"/>
          </p:cNvSpPr>
          <p:nvPr>
            <p:ph idx="1"/>
          </p:nvPr>
        </p:nvSpPr>
        <p:spPr>
          <a:xfrm>
            <a:off x="1154955" y="2120900"/>
            <a:ext cx="3133726" cy="3898900"/>
          </a:xfrm>
        </p:spPr>
        <p:txBody>
          <a:bodyPr>
            <a:normAutofit/>
          </a:bodyPr>
          <a:lstStyle/>
          <a:p>
            <a:pPr>
              <a:lnSpc>
                <a:spcPct val="90000"/>
              </a:lnSpc>
            </a:pPr>
            <a:r>
              <a:rPr lang="en-US" dirty="0">
                <a:solidFill>
                  <a:schemeClr val="tx1"/>
                </a:solidFill>
              </a:rPr>
              <a:t>Rebleeding occurs in ~ 60% of patients and has mortality rate of 33%</a:t>
            </a:r>
          </a:p>
          <a:p>
            <a:pPr>
              <a:lnSpc>
                <a:spcPct val="90000"/>
              </a:lnSpc>
            </a:pPr>
            <a:r>
              <a:rPr lang="en-US" dirty="0">
                <a:solidFill>
                  <a:schemeClr val="tx1"/>
                </a:solidFill>
              </a:rPr>
              <a:t>TIPS procedure (</a:t>
            </a:r>
            <a:r>
              <a:rPr lang="en-US" dirty="0" err="1">
                <a:solidFill>
                  <a:schemeClr val="tx1"/>
                </a:solidFill>
              </a:rPr>
              <a:t>Transjugular</a:t>
            </a:r>
            <a:r>
              <a:rPr lang="en-US" dirty="0">
                <a:solidFill>
                  <a:schemeClr val="tx1"/>
                </a:solidFill>
              </a:rPr>
              <a:t> intrahepatic portosystemic shunt)</a:t>
            </a:r>
          </a:p>
          <a:p>
            <a:pPr>
              <a:lnSpc>
                <a:spcPct val="90000"/>
              </a:lnSpc>
            </a:pPr>
            <a:r>
              <a:rPr lang="en-US" b="1" u="sng" dirty="0">
                <a:solidFill>
                  <a:schemeClr val="tx1"/>
                </a:solidFill>
              </a:rPr>
              <a:t>Tx with nadolol or propranolol only</a:t>
            </a:r>
            <a:r>
              <a:rPr lang="en-US" dirty="0">
                <a:solidFill>
                  <a:schemeClr val="tx1"/>
                </a:solidFill>
              </a:rPr>
              <a:t>, not carvedilol plus EVL (endoscopic variceal ligation)</a:t>
            </a:r>
          </a:p>
        </p:txBody>
      </p:sp>
      <p:sp>
        <p:nvSpPr>
          <p:cNvPr id="55"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Tree>
    <p:extLst>
      <p:ext uri="{BB962C8B-B14F-4D97-AF65-F5344CB8AC3E}">
        <p14:creationId xmlns:p14="http://schemas.microsoft.com/office/powerpoint/2010/main" val="267635737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7C95-353A-EFB7-BB7E-040B6224AA64}"/>
              </a:ext>
            </a:extLst>
          </p:cNvPr>
          <p:cNvSpPr>
            <a:spLocks noGrp="1"/>
          </p:cNvSpPr>
          <p:nvPr>
            <p:ph type="title"/>
          </p:nvPr>
        </p:nvSpPr>
        <p:spPr/>
        <p:txBody>
          <a:bodyPr/>
          <a:lstStyle/>
          <a:p>
            <a:r>
              <a:rPr lang="en-US" dirty="0"/>
              <a:t>Other Procedures for Bleeding</a:t>
            </a:r>
          </a:p>
        </p:txBody>
      </p:sp>
      <p:sp>
        <p:nvSpPr>
          <p:cNvPr id="4" name="Text Placeholder 3">
            <a:extLst>
              <a:ext uri="{FF2B5EF4-FFF2-40B4-BE49-F238E27FC236}">
                <a16:creationId xmlns:a16="http://schemas.microsoft.com/office/drawing/2014/main" id="{331403BB-F733-A93C-C0FF-2E37448F65D9}"/>
              </a:ext>
            </a:extLst>
          </p:cNvPr>
          <p:cNvSpPr>
            <a:spLocks noGrp="1"/>
          </p:cNvSpPr>
          <p:nvPr>
            <p:ph type="body" idx="1"/>
          </p:nvPr>
        </p:nvSpPr>
        <p:spPr/>
        <p:txBody>
          <a:bodyPr/>
          <a:lstStyle/>
          <a:p>
            <a:r>
              <a:rPr lang="en-US" dirty="0"/>
              <a:t>Band Ligation</a:t>
            </a:r>
          </a:p>
        </p:txBody>
      </p:sp>
      <p:pic>
        <p:nvPicPr>
          <p:cNvPr id="8" name="Content Placeholder 7">
            <a:extLst>
              <a:ext uri="{FF2B5EF4-FFF2-40B4-BE49-F238E27FC236}">
                <a16:creationId xmlns:a16="http://schemas.microsoft.com/office/drawing/2014/main" id="{837556C6-BD88-731D-71EA-A2CEB8CAC547}"/>
              </a:ext>
            </a:extLst>
          </p:cNvPr>
          <p:cNvPicPr>
            <a:picLocks noGrp="1" noChangeAspect="1"/>
          </p:cNvPicPr>
          <p:nvPr>
            <p:ph sz="half" idx="2"/>
          </p:nvPr>
        </p:nvPicPr>
        <p:blipFill>
          <a:blip r:embed="rId3"/>
          <a:stretch>
            <a:fillRect/>
          </a:stretch>
        </p:blipFill>
        <p:spPr>
          <a:xfrm>
            <a:off x="1659693" y="3496310"/>
            <a:ext cx="3816427" cy="2206943"/>
          </a:xfrm>
          <a:prstGeom prst="rect">
            <a:avLst/>
          </a:prstGeom>
        </p:spPr>
      </p:pic>
      <p:sp>
        <p:nvSpPr>
          <p:cNvPr id="6" name="Text Placeholder 5">
            <a:extLst>
              <a:ext uri="{FF2B5EF4-FFF2-40B4-BE49-F238E27FC236}">
                <a16:creationId xmlns:a16="http://schemas.microsoft.com/office/drawing/2014/main" id="{2F6F41FA-D7F9-A07D-B04B-FF01D7C019E8}"/>
              </a:ext>
            </a:extLst>
          </p:cNvPr>
          <p:cNvSpPr>
            <a:spLocks noGrp="1"/>
          </p:cNvSpPr>
          <p:nvPr>
            <p:ph type="body" sz="quarter" idx="3"/>
          </p:nvPr>
        </p:nvSpPr>
        <p:spPr/>
        <p:txBody>
          <a:bodyPr/>
          <a:lstStyle/>
          <a:p>
            <a:r>
              <a:rPr lang="en-US" dirty="0"/>
              <a:t>Sclerotherapy</a:t>
            </a:r>
          </a:p>
        </p:txBody>
      </p:sp>
      <p:pic>
        <p:nvPicPr>
          <p:cNvPr id="9" name="Content Placeholder 8">
            <a:extLst>
              <a:ext uri="{FF2B5EF4-FFF2-40B4-BE49-F238E27FC236}">
                <a16:creationId xmlns:a16="http://schemas.microsoft.com/office/drawing/2014/main" id="{28BB0622-39DA-CE2A-969C-6601AC70F696}"/>
              </a:ext>
            </a:extLst>
          </p:cNvPr>
          <p:cNvPicPr>
            <a:picLocks noGrp="1" noChangeAspect="1"/>
          </p:cNvPicPr>
          <p:nvPr>
            <p:ph sz="quarter" idx="4"/>
          </p:nvPr>
        </p:nvPicPr>
        <p:blipFill>
          <a:blip r:embed="rId4"/>
          <a:stretch>
            <a:fillRect/>
          </a:stretch>
        </p:blipFill>
        <p:spPr>
          <a:xfrm>
            <a:off x="7432468" y="3281638"/>
            <a:ext cx="2377646" cy="2322777"/>
          </a:xfrm>
          <a:prstGeom prst="rect">
            <a:avLst/>
          </a:prstGeom>
        </p:spPr>
      </p:pic>
    </p:spTree>
    <p:extLst>
      <p:ext uri="{BB962C8B-B14F-4D97-AF65-F5344CB8AC3E}">
        <p14:creationId xmlns:p14="http://schemas.microsoft.com/office/powerpoint/2010/main" val="1977085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7B8CC8-A86C-F734-87F9-5C7B4AB7BC38}"/>
              </a:ext>
            </a:extLst>
          </p:cNvPr>
          <p:cNvSpPr txBox="1"/>
          <p:nvPr/>
        </p:nvSpPr>
        <p:spPr>
          <a:xfrm>
            <a:off x="1306287" y="1298810"/>
            <a:ext cx="9379130" cy="3329053"/>
          </a:xfrm>
          <a:prstGeom prst="rect">
            <a:avLst/>
          </a:prstGeom>
          <a:noFill/>
        </p:spPr>
        <p:txBody>
          <a:bodyPr wrap="square">
            <a:spAutoFit/>
          </a:bodyPr>
          <a:lstStyle/>
          <a:p>
            <a:r>
              <a:rPr lang="en-US" dirty="0"/>
              <a:t>Which of the following represents an appropriate goal for a patient started on propranolol for variceal bleeding prophylaxis?</a:t>
            </a:r>
          </a:p>
          <a:p>
            <a:endParaRPr lang="en-US" dirty="0"/>
          </a:p>
          <a:p>
            <a:endParaRPr lang="en-US" dirty="0"/>
          </a:p>
          <a:p>
            <a:pPr marL="342900" indent="-342900">
              <a:lnSpc>
                <a:spcPct val="200000"/>
              </a:lnSpc>
              <a:buFont typeface="+mj-lt"/>
              <a:buAutoNum type="alphaUcPeriod"/>
            </a:pPr>
            <a:r>
              <a:rPr lang="en-US" dirty="0"/>
              <a:t>Heart rate of 55 to 60 beats/min; diastolic blood pressure &gt; 90 mm Hg</a:t>
            </a:r>
          </a:p>
          <a:p>
            <a:pPr marL="342900" indent="-342900">
              <a:lnSpc>
                <a:spcPct val="200000"/>
              </a:lnSpc>
              <a:buFont typeface="+mj-lt"/>
              <a:buAutoNum type="alphaUcPeriod"/>
            </a:pPr>
            <a:r>
              <a:rPr lang="en-US" dirty="0"/>
              <a:t>Heart rate of 55 to 60 beats/min; systolic blood pressure &gt; 90 mm Hg</a:t>
            </a:r>
          </a:p>
          <a:p>
            <a:pPr marL="342900" indent="-342900">
              <a:lnSpc>
                <a:spcPct val="200000"/>
              </a:lnSpc>
              <a:buFont typeface="+mj-lt"/>
              <a:buAutoNum type="alphaUcPeriod"/>
            </a:pPr>
            <a:r>
              <a:rPr lang="en-US" dirty="0"/>
              <a:t>Heart rate of 60 to 65 beats/min; diastolic blood pressure &gt; 90 mm Hg</a:t>
            </a:r>
          </a:p>
          <a:p>
            <a:pPr marL="342900" indent="-342900">
              <a:lnSpc>
                <a:spcPct val="200000"/>
              </a:lnSpc>
              <a:buFont typeface="+mj-lt"/>
              <a:buAutoNum type="alphaUcPeriod"/>
            </a:pPr>
            <a:r>
              <a:rPr lang="en-US" dirty="0"/>
              <a:t>Heart rate of 60 to 65 beats/min; systolic blood pressure &gt; 90 mm Hg</a:t>
            </a:r>
          </a:p>
        </p:txBody>
      </p:sp>
    </p:spTree>
    <p:extLst>
      <p:ext uri="{BB962C8B-B14F-4D97-AF65-F5344CB8AC3E}">
        <p14:creationId xmlns:p14="http://schemas.microsoft.com/office/powerpoint/2010/main" val="1034353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4464DB3F-C709-4A0F-8668-AEE977D1F941}"/>
              </a:ext>
            </a:extLst>
          </p:cNvPr>
          <p:cNvPicPr>
            <a:picLocks noChangeAspect="1"/>
          </p:cNvPicPr>
          <p:nvPr/>
        </p:nvPicPr>
        <p:blipFill>
          <a:blip r:embed="rId3"/>
          <a:stretch>
            <a:fillRect/>
          </a:stretch>
        </p:blipFill>
        <p:spPr>
          <a:xfrm>
            <a:off x="4516019" y="1284394"/>
            <a:ext cx="3255131" cy="4283066"/>
          </a:xfrm>
          <a:prstGeom prst="rect">
            <a:avLst/>
          </a:prstGeom>
        </p:spPr>
      </p:pic>
      <p:sp>
        <p:nvSpPr>
          <p:cNvPr id="5" name="TextBox 4">
            <a:extLst>
              <a:ext uri="{FF2B5EF4-FFF2-40B4-BE49-F238E27FC236}">
                <a16:creationId xmlns:a16="http://schemas.microsoft.com/office/drawing/2014/main" id="{ADB371FD-4A1F-EC4C-DD55-9A18E5365798}"/>
              </a:ext>
            </a:extLst>
          </p:cNvPr>
          <p:cNvSpPr txBox="1"/>
          <p:nvPr/>
        </p:nvSpPr>
        <p:spPr>
          <a:xfrm>
            <a:off x="836023" y="992777"/>
            <a:ext cx="2886891" cy="369332"/>
          </a:xfrm>
          <a:prstGeom prst="rect">
            <a:avLst/>
          </a:prstGeom>
          <a:noFill/>
        </p:spPr>
        <p:txBody>
          <a:bodyPr wrap="square" rtlCol="0">
            <a:spAutoFit/>
          </a:bodyPr>
          <a:lstStyle/>
          <a:p>
            <a:r>
              <a:rPr lang="en-US" dirty="0"/>
              <a:t>Pathogenesis of Ascites</a:t>
            </a:r>
          </a:p>
        </p:txBody>
      </p:sp>
    </p:spTree>
    <p:extLst>
      <p:ext uri="{BB962C8B-B14F-4D97-AF65-F5344CB8AC3E}">
        <p14:creationId xmlns:p14="http://schemas.microsoft.com/office/powerpoint/2010/main" val="1776468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1DE3271-DD99-4DEF-AF9F-84397884C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8" name="Freeform: Shape 27">
            <a:extLst>
              <a:ext uri="{FF2B5EF4-FFF2-40B4-BE49-F238E27FC236}">
                <a16:creationId xmlns:a16="http://schemas.microsoft.com/office/drawing/2014/main" id="{E06A31CE-F9B6-4BA2-8685-60F3524D0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30" name="Freeform 5">
            <a:extLst>
              <a:ext uri="{FF2B5EF4-FFF2-40B4-BE49-F238E27FC236}">
                <a16:creationId xmlns:a16="http://schemas.microsoft.com/office/drawing/2014/main" id="{8ADF14A3-1454-4B74-8B4A-CB197D7A7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32" name="Freeform 5">
            <a:extLst>
              <a:ext uri="{FF2B5EF4-FFF2-40B4-BE49-F238E27FC236}">
                <a16:creationId xmlns:a16="http://schemas.microsoft.com/office/drawing/2014/main" id="{EC19D556-0251-4E87-AE24-890965BAD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1F82E2EE-6720-8970-F019-F6C9476453CE}"/>
              </a:ext>
            </a:extLst>
          </p:cNvPr>
          <p:cNvSpPr>
            <a:spLocks noGrp="1"/>
          </p:cNvSpPr>
          <p:nvPr>
            <p:ph type="title"/>
          </p:nvPr>
        </p:nvSpPr>
        <p:spPr>
          <a:xfrm>
            <a:off x="639098" y="629265"/>
            <a:ext cx="5132438" cy="1622322"/>
          </a:xfrm>
        </p:spPr>
        <p:txBody>
          <a:bodyPr>
            <a:normAutofit/>
          </a:bodyPr>
          <a:lstStyle/>
          <a:p>
            <a:r>
              <a:rPr lang="en-US">
                <a:solidFill>
                  <a:schemeClr val="tx1"/>
                </a:solidFill>
              </a:rPr>
              <a:t>Ascites</a:t>
            </a:r>
          </a:p>
        </p:txBody>
      </p:sp>
      <p:sp>
        <p:nvSpPr>
          <p:cNvPr id="34" name="Rectangle 33">
            <a:extLst>
              <a:ext uri="{FF2B5EF4-FFF2-40B4-BE49-F238E27FC236}">
                <a16:creationId xmlns:a16="http://schemas.microsoft.com/office/drawing/2014/main" id="{CBC3C8C6-98E2-45EF-AEFC-30C0DBA0E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8FB2414F-CFB2-E63B-CE5B-815146601642}"/>
              </a:ext>
            </a:extLst>
          </p:cNvPr>
          <p:cNvSpPr>
            <a:spLocks noGrp="1"/>
          </p:cNvSpPr>
          <p:nvPr>
            <p:ph idx="1"/>
          </p:nvPr>
        </p:nvSpPr>
        <p:spPr>
          <a:xfrm>
            <a:off x="601849" y="1063538"/>
            <a:ext cx="5132439" cy="3811742"/>
          </a:xfrm>
        </p:spPr>
        <p:txBody>
          <a:bodyPr anchor="ctr">
            <a:normAutofit/>
          </a:bodyPr>
          <a:lstStyle/>
          <a:p>
            <a:r>
              <a:rPr lang="en-US" dirty="0">
                <a:solidFill>
                  <a:schemeClr val="tx1"/>
                </a:solidFill>
              </a:rPr>
              <a:t>Accumulation of an excessive amount of fluid within the abdomen</a:t>
            </a:r>
          </a:p>
          <a:p>
            <a:r>
              <a:rPr lang="en-US" dirty="0">
                <a:solidFill>
                  <a:schemeClr val="tx1"/>
                </a:solidFill>
              </a:rPr>
              <a:t>Most common major complication of cirrhosis</a:t>
            </a:r>
          </a:p>
        </p:txBody>
      </p:sp>
      <p:pic>
        <p:nvPicPr>
          <p:cNvPr id="4" name="Picture 3">
            <a:extLst>
              <a:ext uri="{FF2B5EF4-FFF2-40B4-BE49-F238E27FC236}">
                <a16:creationId xmlns:a16="http://schemas.microsoft.com/office/drawing/2014/main" id="{91A02D5E-1442-44FC-8F18-8157C141B517}"/>
              </a:ext>
            </a:extLst>
          </p:cNvPr>
          <p:cNvPicPr>
            <a:picLocks noChangeAspect="1"/>
          </p:cNvPicPr>
          <p:nvPr/>
        </p:nvPicPr>
        <p:blipFill>
          <a:blip r:embed="rId3"/>
          <a:stretch>
            <a:fillRect/>
          </a:stretch>
        </p:blipFill>
        <p:spPr>
          <a:xfrm>
            <a:off x="6802676" y="645107"/>
            <a:ext cx="4653026" cy="2710388"/>
          </a:xfrm>
          <a:prstGeom prst="rect">
            <a:avLst/>
          </a:prstGeom>
        </p:spPr>
      </p:pic>
      <p:pic>
        <p:nvPicPr>
          <p:cNvPr id="5" name="Picture 4">
            <a:extLst>
              <a:ext uri="{FF2B5EF4-FFF2-40B4-BE49-F238E27FC236}">
                <a16:creationId xmlns:a16="http://schemas.microsoft.com/office/drawing/2014/main" id="{E62C24AA-4EC8-7B6B-F0CD-FA7DA5BDA3D7}"/>
              </a:ext>
            </a:extLst>
          </p:cNvPr>
          <p:cNvPicPr>
            <a:picLocks noChangeAspect="1"/>
          </p:cNvPicPr>
          <p:nvPr/>
        </p:nvPicPr>
        <p:blipFill>
          <a:blip r:embed="rId4"/>
          <a:stretch>
            <a:fillRect/>
          </a:stretch>
        </p:blipFill>
        <p:spPr>
          <a:xfrm>
            <a:off x="8232903" y="3520086"/>
            <a:ext cx="1788719" cy="2710389"/>
          </a:xfrm>
          <a:prstGeom prst="rect">
            <a:avLst/>
          </a:prstGeom>
        </p:spPr>
      </p:pic>
    </p:spTree>
    <p:extLst>
      <p:ext uri="{BB962C8B-B14F-4D97-AF65-F5344CB8AC3E}">
        <p14:creationId xmlns:p14="http://schemas.microsoft.com/office/powerpoint/2010/main" val="2454405827"/>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2C6E0B7-C37D-4D54-8F3E-8D9F9097F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8" name="Freeform: Shape 27">
            <a:extLst>
              <a:ext uri="{FF2B5EF4-FFF2-40B4-BE49-F238E27FC236}">
                <a16:creationId xmlns:a16="http://schemas.microsoft.com/office/drawing/2014/main" id="{B7B653ED-BC47-4D34-B612-473D6AFAD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30" name="Freeform 5">
            <a:extLst>
              <a:ext uri="{FF2B5EF4-FFF2-40B4-BE49-F238E27FC236}">
                <a16:creationId xmlns:a16="http://schemas.microsoft.com/office/drawing/2014/main" id="{B93D812D-BB26-4FDD-A218-F6F71E737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32" name="Freeform 5">
            <a:extLst>
              <a:ext uri="{FF2B5EF4-FFF2-40B4-BE49-F238E27FC236}">
                <a16:creationId xmlns:a16="http://schemas.microsoft.com/office/drawing/2014/main" id="{EEA99C6C-BC37-4408-9F74-3DDB1060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 name="Title 1">
            <a:extLst>
              <a:ext uri="{FF2B5EF4-FFF2-40B4-BE49-F238E27FC236}">
                <a16:creationId xmlns:a16="http://schemas.microsoft.com/office/drawing/2014/main" id="{47A788EE-237C-2982-81DA-E7FAFE6A588E}"/>
              </a:ext>
            </a:extLst>
          </p:cNvPr>
          <p:cNvSpPr>
            <a:spLocks noGrp="1"/>
          </p:cNvSpPr>
          <p:nvPr>
            <p:ph type="title"/>
          </p:nvPr>
        </p:nvSpPr>
        <p:spPr>
          <a:xfrm>
            <a:off x="639098" y="629265"/>
            <a:ext cx="6072776" cy="1622322"/>
          </a:xfrm>
        </p:spPr>
        <p:txBody>
          <a:bodyPr>
            <a:normAutofit/>
          </a:bodyPr>
          <a:lstStyle/>
          <a:p>
            <a:r>
              <a:rPr lang="en-US">
                <a:solidFill>
                  <a:srgbClr val="FFFFFE"/>
                </a:solidFill>
              </a:rPr>
              <a:t>Ascites Treatment</a:t>
            </a:r>
          </a:p>
        </p:txBody>
      </p:sp>
      <p:sp>
        <p:nvSpPr>
          <p:cNvPr id="34" name="Rectangle 33">
            <a:extLst>
              <a:ext uri="{FF2B5EF4-FFF2-40B4-BE49-F238E27FC236}">
                <a16:creationId xmlns:a16="http://schemas.microsoft.com/office/drawing/2014/main" id="{924C0032-B592-45AB-AD23-5A4BD369B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Oval 35">
            <a:extLst>
              <a:ext uri="{FF2B5EF4-FFF2-40B4-BE49-F238E27FC236}">
                <a16:creationId xmlns:a16="http://schemas.microsoft.com/office/drawing/2014/main" id="{89BF1F84-E7C7-42A7-911D-8E48AF671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Oval 37">
            <a:extLst>
              <a:ext uri="{FF2B5EF4-FFF2-40B4-BE49-F238E27FC236}">
                <a16:creationId xmlns:a16="http://schemas.microsoft.com/office/drawing/2014/main" id="{0C3CFCFE-6522-4333-8CB1-16DB80E7E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E452AD6E-E893-5BF4-709B-7B67D527A910}"/>
              </a:ext>
            </a:extLst>
          </p:cNvPr>
          <p:cNvSpPr>
            <a:spLocks noGrp="1"/>
          </p:cNvSpPr>
          <p:nvPr>
            <p:ph idx="1"/>
          </p:nvPr>
        </p:nvSpPr>
        <p:spPr>
          <a:xfrm>
            <a:off x="567311" y="2000300"/>
            <a:ext cx="6072776" cy="3811740"/>
          </a:xfrm>
        </p:spPr>
        <p:txBody>
          <a:bodyPr anchor="ctr">
            <a:normAutofit/>
          </a:bodyPr>
          <a:lstStyle/>
          <a:p>
            <a:r>
              <a:rPr lang="en-US" dirty="0">
                <a:solidFill>
                  <a:srgbClr val="FFFFFE"/>
                </a:solidFill>
              </a:rPr>
              <a:t>Paracentesis for new-onset ascites</a:t>
            </a:r>
          </a:p>
          <a:p>
            <a:r>
              <a:rPr lang="en-US" dirty="0">
                <a:solidFill>
                  <a:srgbClr val="FFFFFE"/>
                </a:solidFill>
              </a:rPr>
              <a:t>Sodium restriction of 2000 mg/day</a:t>
            </a:r>
          </a:p>
          <a:p>
            <a:r>
              <a:rPr lang="en-US" dirty="0">
                <a:solidFill>
                  <a:srgbClr val="FFFFFE"/>
                </a:solidFill>
              </a:rPr>
              <a:t>Aldosterone antagonist or aldosterone antagonist + loop diuretic</a:t>
            </a:r>
          </a:p>
          <a:p>
            <a:r>
              <a:rPr lang="en-US" dirty="0">
                <a:solidFill>
                  <a:srgbClr val="FFFFFE"/>
                </a:solidFill>
              </a:rPr>
              <a:t>Spironolactone 100 mg PO QD+ furosemide 40 mg PO QD</a:t>
            </a:r>
          </a:p>
          <a:p>
            <a:r>
              <a:rPr lang="en-US" dirty="0">
                <a:solidFill>
                  <a:srgbClr val="FFFFFE"/>
                </a:solidFill>
              </a:rPr>
              <a:t>Abstain from alcohol</a:t>
            </a:r>
          </a:p>
        </p:txBody>
      </p:sp>
      <p:pic>
        <p:nvPicPr>
          <p:cNvPr id="5" name="Picture 4">
            <a:extLst>
              <a:ext uri="{FF2B5EF4-FFF2-40B4-BE49-F238E27FC236}">
                <a16:creationId xmlns:a16="http://schemas.microsoft.com/office/drawing/2014/main" id="{C30B737D-A930-4E01-B736-59471C2116C6}"/>
              </a:ext>
            </a:extLst>
          </p:cNvPr>
          <p:cNvPicPr>
            <a:picLocks noChangeAspect="1"/>
          </p:cNvPicPr>
          <p:nvPr/>
        </p:nvPicPr>
        <p:blipFill>
          <a:blip r:embed="rId3"/>
          <a:stretch>
            <a:fillRect/>
          </a:stretch>
        </p:blipFill>
        <p:spPr>
          <a:xfrm>
            <a:off x="7418226" y="845212"/>
            <a:ext cx="4125317" cy="2310177"/>
          </a:xfrm>
          <a:prstGeom prst="rect">
            <a:avLst/>
          </a:prstGeom>
        </p:spPr>
      </p:pic>
      <p:pic>
        <p:nvPicPr>
          <p:cNvPr id="4" name="Picture 3">
            <a:extLst>
              <a:ext uri="{FF2B5EF4-FFF2-40B4-BE49-F238E27FC236}">
                <a16:creationId xmlns:a16="http://schemas.microsoft.com/office/drawing/2014/main" id="{5B7724AA-ECD2-2946-279D-37E5B3079F93}"/>
              </a:ext>
            </a:extLst>
          </p:cNvPr>
          <p:cNvPicPr>
            <a:picLocks noChangeAspect="1"/>
          </p:cNvPicPr>
          <p:nvPr/>
        </p:nvPicPr>
        <p:blipFill>
          <a:blip r:embed="rId4"/>
          <a:stretch>
            <a:fillRect/>
          </a:stretch>
        </p:blipFill>
        <p:spPr>
          <a:xfrm>
            <a:off x="7418226" y="4127567"/>
            <a:ext cx="4125317" cy="1495427"/>
          </a:xfrm>
          <a:prstGeom prst="rect">
            <a:avLst/>
          </a:prstGeom>
        </p:spPr>
      </p:pic>
    </p:spTree>
    <p:extLst>
      <p:ext uri="{BB962C8B-B14F-4D97-AF65-F5344CB8AC3E}">
        <p14:creationId xmlns:p14="http://schemas.microsoft.com/office/powerpoint/2010/main" val="2991664632"/>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0FD7-4842-F833-970E-D75D0772C77B}"/>
              </a:ext>
            </a:extLst>
          </p:cNvPr>
          <p:cNvSpPr>
            <a:spLocks noGrp="1"/>
          </p:cNvSpPr>
          <p:nvPr>
            <p:ph type="title"/>
          </p:nvPr>
        </p:nvSpPr>
        <p:spPr/>
        <p:txBody>
          <a:bodyPr/>
          <a:lstStyle/>
          <a:p>
            <a:r>
              <a:rPr lang="en-US" dirty="0"/>
              <a:t>Spontaneous Bacterial Peritonitis</a:t>
            </a:r>
          </a:p>
        </p:txBody>
      </p:sp>
      <p:sp>
        <p:nvSpPr>
          <p:cNvPr id="3" name="Content Placeholder 2">
            <a:extLst>
              <a:ext uri="{FF2B5EF4-FFF2-40B4-BE49-F238E27FC236}">
                <a16:creationId xmlns:a16="http://schemas.microsoft.com/office/drawing/2014/main" id="{11EA15D0-AC0E-350F-248D-487F0C18F944}"/>
              </a:ext>
            </a:extLst>
          </p:cNvPr>
          <p:cNvSpPr>
            <a:spLocks noGrp="1"/>
          </p:cNvSpPr>
          <p:nvPr>
            <p:ph idx="1"/>
          </p:nvPr>
        </p:nvSpPr>
        <p:spPr>
          <a:xfrm>
            <a:off x="1154954" y="2364377"/>
            <a:ext cx="9883160" cy="4127863"/>
          </a:xfrm>
        </p:spPr>
        <p:txBody>
          <a:bodyPr>
            <a:normAutofit/>
          </a:bodyPr>
          <a:lstStyle/>
          <a:p>
            <a:r>
              <a:rPr lang="en-US" dirty="0"/>
              <a:t>Infection of ascitic fluid that occurs in the absence of any evidence of an intraabdominal, surgically treatable source of infection</a:t>
            </a:r>
          </a:p>
          <a:p>
            <a:pPr lvl="1"/>
            <a:r>
              <a:rPr lang="en-US" dirty="0"/>
              <a:t>Thought to be related to altered intestinal permeability and resultant bacterial translocation</a:t>
            </a:r>
          </a:p>
          <a:p>
            <a:pPr lvl="1"/>
            <a:r>
              <a:rPr lang="en-US" b="1" dirty="0"/>
              <a:t>Common causes</a:t>
            </a:r>
            <a:r>
              <a:rPr lang="en-US" dirty="0"/>
              <a:t>: E.coli, Klebsiella pneumonia, pneumococci</a:t>
            </a:r>
          </a:p>
          <a:p>
            <a:pPr lvl="1"/>
            <a:r>
              <a:rPr lang="en-US" b="1" dirty="0"/>
              <a:t>Symptoms</a:t>
            </a:r>
            <a:r>
              <a:rPr lang="en-US" dirty="0"/>
              <a:t>: abdominal pain, diarrhea, vomiting</a:t>
            </a:r>
          </a:p>
          <a:p>
            <a:pPr lvl="1"/>
            <a:r>
              <a:rPr lang="en-US" b="1" dirty="0"/>
              <a:t>Diagnosis</a:t>
            </a:r>
            <a:r>
              <a:rPr lang="en-US" dirty="0"/>
              <a:t>: Positive ascitic fluid bacterial culture and elevated ascitic fluid cell count for leukocytes</a:t>
            </a:r>
          </a:p>
          <a:p>
            <a:r>
              <a:rPr lang="en-US" b="1" dirty="0"/>
              <a:t>Treatment</a:t>
            </a:r>
          </a:p>
          <a:p>
            <a:pPr lvl="1"/>
            <a:r>
              <a:rPr lang="en-US" dirty="0"/>
              <a:t>Broad spectrum antibiotics – 3</a:t>
            </a:r>
            <a:r>
              <a:rPr lang="en-US" baseline="30000" dirty="0"/>
              <a:t>rd</a:t>
            </a:r>
            <a:r>
              <a:rPr lang="en-US" dirty="0"/>
              <a:t> gen cephalosporin (cefotaxime or ceftriaxone (Rocephin))</a:t>
            </a:r>
          </a:p>
          <a:p>
            <a:pPr lvl="1"/>
            <a:r>
              <a:rPr lang="en-US" dirty="0"/>
              <a:t>If concern for multi-drug resistant organism (MDRO)- piperacillin/tazobactam (Zosyn)</a:t>
            </a:r>
          </a:p>
          <a:p>
            <a:pPr lvl="1"/>
            <a:r>
              <a:rPr lang="en-US" dirty="0"/>
              <a:t>Add vancomycin if concern for methicillin resistant S. aureus (MRSA)</a:t>
            </a:r>
          </a:p>
        </p:txBody>
      </p:sp>
    </p:spTree>
    <p:extLst>
      <p:ext uri="{BB962C8B-B14F-4D97-AF65-F5344CB8AC3E}">
        <p14:creationId xmlns:p14="http://schemas.microsoft.com/office/powerpoint/2010/main" val="130061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8410-068A-D3A6-EF53-DC926AFDA0B7}"/>
              </a:ext>
            </a:extLst>
          </p:cNvPr>
          <p:cNvSpPr>
            <a:spLocks noGrp="1"/>
          </p:cNvSpPr>
          <p:nvPr>
            <p:ph type="title"/>
          </p:nvPr>
        </p:nvSpPr>
        <p:spPr/>
        <p:txBody>
          <a:bodyPr/>
          <a:lstStyle/>
          <a:p>
            <a:r>
              <a:rPr lang="en-US" dirty="0"/>
              <a:t>Other labs</a:t>
            </a:r>
          </a:p>
        </p:txBody>
      </p:sp>
      <p:graphicFrame>
        <p:nvGraphicFramePr>
          <p:cNvPr id="4" name="Content Placeholder 3">
            <a:extLst>
              <a:ext uri="{FF2B5EF4-FFF2-40B4-BE49-F238E27FC236}">
                <a16:creationId xmlns:a16="http://schemas.microsoft.com/office/drawing/2014/main" id="{F56CC1A1-A7CF-9978-C4C3-2F0892DBC881}"/>
              </a:ext>
            </a:extLst>
          </p:cNvPr>
          <p:cNvGraphicFramePr>
            <a:graphicFrameLocks noGrp="1"/>
          </p:cNvGraphicFramePr>
          <p:nvPr>
            <p:ph idx="1"/>
          </p:nvPr>
        </p:nvGraphicFramePr>
        <p:xfrm>
          <a:off x="533400" y="2527300"/>
          <a:ext cx="11061699" cy="3987800"/>
        </p:xfrm>
        <a:graphic>
          <a:graphicData uri="http://schemas.openxmlformats.org/drawingml/2006/table">
            <a:tbl>
              <a:tblPr firstRow="1" bandRow="1">
                <a:tableStyleId>{5C22544A-7EE6-4342-B048-85BDC9FD1C3A}</a:tableStyleId>
              </a:tblPr>
              <a:tblGrid>
                <a:gridCol w="3687233">
                  <a:extLst>
                    <a:ext uri="{9D8B030D-6E8A-4147-A177-3AD203B41FA5}">
                      <a16:colId xmlns:a16="http://schemas.microsoft.com/office/drawing/2014/main" val="229344784"/>
                    </a:ext>
                  </a:extLst>
                </a:gridCol>
                <a:gridCol w="3687233">
                  <a:extLst>
                    <a:ext uri="{9D8B030D-6E8A-4147-A177-3AD203B41FA5}">
                      <a16:colId xmlns:a16="http://schemas.microsoft.com/office/drawing/2014/main" val="2043759262"/>
                    </a:ext>
                  </a:extLst>
                </a:gridCol>
                <a:gridCol w="3687233">
                  <a:extLst>
                    <a:ext uri="{9D8B030D-6E8A-4147-A177-3AD203B41FA5}">
                      <a16:colId xmlns:a16="http://schemas.microsoft.com/office/drawing/2014/main" val="3913059567"/>
                    </a:ext>
                  </a:extLst>
                </a:gridCol>
              </a:tblGrid>
              <a:tr h="447173">
                <a:tc>
                  <a:txBody>
                    <a:bodyPr/>
                    <a:lstStyle/>
                    <a:p>
                      <a:pPr algn="ctr"/>
                      <a:r>
                        <a:rPr lang="en-US" dirty="0"/>
                        <a:t>Lab</a:t>
                      </a:r>
                    </a:p>
                  </a:txBody>
                  <a:tcPr/>
                </a:tc>
                <a:tc>
                  <a:txBody>
                    <a:bodyPr/>
                    <a:lstStyle/>
                    <a:p>
                      <a:pPr algn="ctr"/>
                      <a:r>
                        <a:rPr lang="en-US" dirty="0"/>
                        <a:t>Normal Range</a:t>
                      </a:r>
                    </a:p>
                  </a:txBody>
                  <a:tcPr/>
                </a:tc>
                <a:tc>
                  <a:txBody>
                    <a:bodyPr/>
                    <a:lstStyle/>
                    <a:p>
                      <a:pPr algn="ctr"/>
                      <a:r>
                        <a:rPr lang="en-US" dirty="0"/>
                        <a:t>Trend with Disease/Injury</a:t>
                      </a:r>
                    </a:p>
                  </a:txBody>
                  <a:tcPr/>
                </a:tc>
                <a:extLst>
                  <a:ext uri="{0D108BD9-81ED-4DB2-BD59-A6C34878D82A}">
                    <a16:rowId xmlns:a16="http://schemas.microsoft.com/office/drawing/2014/main" val="961350744"/>
                  </a:ext>
                </a:extLst>
              </a:tr>
              <a:tr h="447173">
                <a:tc>
                  <a:txBody>
                    <a:bodyPr/>
                    <a:lstStyle/>
                    <a:p>
                      <a:pPr algn="ctr"/>
                      <a:r>
                        <a:rPr lang="en-US" b="1" dirty="0"/>
                        <a:t>Ammonia</a:t>
                      </a:r>
                    </a:p>
                  </a:txBody>
                  <a:tcPr/>
                </a:tc>
                <a:tc>
                  <a:txBody>
                    <a:bodyPr/>
                    <a:lstStyle/>
                    <a:p>
                      <a:pPr algn="ctr"/>
                      <a:r>
                        <a:rPr lang="en-US" dirty="0"/>
                        <a:t>19-60 mcg/dL</a:t>
                      </a:r>
                    </a:p>
                  </a:txBody>
                  <a:tcPr/>
                </a:tc>
                <a:tc>
                  <a:txBody>
                    <a:bodyPr/>
                    <a:lstStyle/>
                    <a:p>
                      <a:pPr algn="ctr"/>
                      <a:r>
                        <a:rPr lang="en-US" dirty="0"/>
                        <a:t>Increase</a:t>
                      </a:r>
                    </a:p>
                  </a:txBody>
                  <a:tcPr/>
                </a:tc>
                <a:extLst>
                  <a:ext uri="{0D108BD9-81ED-4DB2-BD59-A6C34878D82A}">
                    <a16:rowId xmlns:a16="http://schemas.microsoft.com/office/drawing/2014/main" val="2654355576"/>
                  </a:ext>
                </a:extLst>
              </a:tr>
              <a:tr h="771832">
                <a:tc>
                  <a:txBody>
                    <a:bodyPr/>
                    <a:lstStyle/>
                    <a:p>
                      <a:pPr algn="ctr"/>
                      <a:r>
                        <a:rPr lang="en-US" b="1" dirty="0"/>
                        <a:t>International normalized ratio (INR)</a:t>
                      </a:r>
                    </a:p>
                  </a:txBody>
                  <a:tcPr/>
                </a:tc>
                <a:tc>
                  <a:txBody>
                    <a:bodyPr/>
                    <a:lstStyle/>
                    <a:p>
                      <a:pPr algn="ctr"/>
                      <a:r>
                        <a:rPr lang="en-US" dirty="0"/>
                        <a:t>&lt; 1.2</a:t>
                      </a:r>
                    </a:p>
                  </a:txBody>
                  <a:tcPr/>
                </a:tc>
                <a:tc>
                  <a:txBody>
                    <a:bodyPr/>
                    <a:lstStyle/>
                    <a:p>
                      <a:pPr algn="ctr"/>
                      <a:r>
                        <a:rPr lang="en-US" dirty="0"/>
                        <a:t>Increase</a:t>
                      </a:r>
                    </a:p>
                  </a:txBody>
                  <a:tcPr/>
                </a:tc>
                <a:extLst>
                  <a:ext uri="{0D108BD9-81ED-4DB2-BD59-A6C34878D82A}">
                    <a16:rowId xmlns:a16="http://schemas.microsoft.com/office/drawing/2014/main" val="1445257861"/>
                  </a:ext>
                </a:extLst>
              </a:tr>
              <a:tr h="447173">
                <a:tc>
                  <a:txBody>
                    <a:bodyPr/>
                    <a:lstStyle/>
                    <a:p>
                      <a:pPr algn="ctr"/>
                      <a:r>
                        <a:rPr lang="en-US" b="1" dirty="0"/>
                        <a:t>Prothrombin time (PT)</a:t>
                      </a:r>
                    </a:p>
                  </a:txBody>
                  <a:tcPr/>
                </a:tc>
                <a:tc>
                  <a:txBody>
                    <a:bodyPr/>
                    <a:lstStyle/>
                    <a:p>
                      <a:pPr algn="ctr"/>
                      <a:r>
                        <a:rPr lang="en-US" dirty="0"/>
                        <a:t>10-13 seconds</a:t>
                      </a:r>
                    </a:p>
                  </a:txBody>
                  <a:tcPr/>
                </a:tc>
                <a:tc>
                  <a:txBody>
                    <a:bodyPr/>
                    <a:lstStyle/>
                    <a:p>
                      <a:pPr algn="ctr"/>
                      <a:r>
                        <a:rPr lang="en-US" dirty="0"/>
                        <a:t>Increase</a:t>
                      </a:r>
                    </a:p>
                  </a:txBody>
                  <a:tcPr/>
                </a:tc>
                <a:extLst>
                  <a:ext uri="{0D108BD9-81ED-4DB2-BD59-A6C34878D82A}">
                    <a16:rowId xmlns:a16="http://schemas.microsoft.com/office/drawing/2014/main" val="2173690524"/>
                  </a:ext>
                </a:extLst>
              </a:tr>
              <a:tr h="1102617">
                <a:tc>
                  <a:txBody>
                    <a:bodyPr/>
                    <a:lstStyle/>
                    <a:p>
                      <a:pPr algn="ctr"/>
                      <a:r>
                        <a:rPr lang="en-US" b="1" dirty="0"/>
                        <a:t>Activated partial thromboplastin time (</a:t>
                      </a:r>
                      <a:r>
                        <a:rPr lang="en-US" b="1" dirty="0" err="1"/>
                        <a:t>aPTT</a:t>
                      </a:r>
                      <a:r>
                        <a:rPr lang="en-US" b="1" dirty="0"/>
                        <a:t> or PTT)</a:t>
                      </a:r>
                    </a:p>
                  </a:txBody>
                  <a:tcPr/>
                </a:tc>
                <a:tc>
                  <a:txBody>
                    <a:bodyPr/>
                    <a:lstStyle/>
                    <a:p>
                      <a:pPr algn="ctr"/>
                      <a:r>
                        <a:rPr lang="en-US" dirty="0"/>
                        <a:t>22-28 seconds</a:t>
                      </a:r>
                    </a:p>
                  </a:txBody>
                  <a:tcPr/>
                </a:tc>
                <a:tc>
                  <a:txBody>
                    <a:bodyPr/>
                    <a:lstStyle/>
                    <a:p>
                      <a:pPr algn="ctr"/>
                      <a:r>
                        <a:rPr lang="en-US" dirty="0"/>
                        <a:t>Increase</a:t>
                      </a:r>
                    </a:p>
                  </a:txBody>
                  <a:tcPr/>
                </a:tc>
                <a:extLst>
                  <a:ext uri="{0D108BD9-81ED-4DB2-BD59-A6C34878D82A}">
                    <a16:rowId xmlns:a16="http://schemas.microsoft.com/office/drawing/2014/main" val="1319561939"/>
                  </a:ext>
                </a:extLst>
              </a:tr>
              <a:tr h="771832">
                <a:tc>
                  <a:txBody>
                    <a:bodyPr/>
                    <a:lstStyle/>
                    <a:p>
                      <a:pPr algn="ctr"/>
                      <a:r>
                        <a:rPr lang="en-US" b="1" dirty="0"/>
                        <a:t>Platelets</a:t>
                      </a:r>
                    </a:p>
                  </a:txBody>
                  <a:tcPr/>
                </a:tc>
                <a:tc>
                  <a:txBody>
                    <a:bodyPr/>
                    <a:lstStyle/>
                    <a:p>
                      <a:pPr algn="ctr"/>
                      <a:r>
                        <a:rPr lang="en-US" dirty="0"/>
                        <a:t>150,000 – 450,000 cells/mm</a:t>
                      </a:r>
                      <a:r>
                        <a:rPr lang="en-US" baseline="30000" dirty="0"/>
                        <a:t>3</a:t>
                      </a:r>
                      <a:endParaRPr lang="en-US" dirty="0"/>
                    </a:p>
                  </a:txBody>
                  <a:tcPr/>
                </a:tc>
                <a:tc>
                  <a:txBody>
                    <a:bodyPr/>
                    <a:lstStyle/>
                    <a:p>
                      <a:pPr algn="ctr"/>
                      <a:r>
                        <a:rPr lang="en-US" dirty="0"/>
                        <a:t>Decrease</a:t>
                      </a:r>
                    </a:p>
                  </a:txBody>
                  <a:tcPr/>
                </a:tc>
                <a:extLst>
                  <a:ext uri="{0D108BD9-81ED-4DB2-BD59-A6C34878D82A}">
                    <a16:rowId xmlns:a16="http://schemas.microsoft.com/office/drawing/2014/main" val="329587015"/>
                  </a:ext>
                </a:extLst>
              </a:tr>
            </a:tbl>
          </a:graphicData>
        </a:graphic>
      </p:graphicFrame>
    </p:spTree>
    <p:extLst>
      <p:ext uri="{BB962C8B-B14F-4D97-AF65-F5344CB8AC3E}">
        <p14:creationId xmlns:p14="http://schemas.microsoft.com/office/powerpoint/2010/main" val="2189512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53F6-523C-7FDB-9B95-BFEE7FA34DCC}"/>
              </a:ext>
            </a:extLst>
          </p:cNvPr>
          <p:cNvSpPr>
            <a:spLocks noGrp="1"/>
          </p:cNvSpPr>
          <p:nvPr>
            <p:ph type="title"/>
          </p:nvPr>
        </p:nvSpPr>
        <p:spPr>
          <a:xfrm>
            <a:off x="1154954" y="973668"/>
            <a:ext cx="8761413" cy="706964"/>
          </a:xfrm>
        </p:spPr>
        <p:txBody>
          <a:bodyPr>
            <a:normAutofit/>
          </a:bodyPr>
          <a:lstStyle/>
          <a:p>
            <a:r>
              <a:rPr lang="en-US">
                <a:solidFill>
                  <a:srgbClr val="EBEBEB"/>
                </a:solidFill>
              </a:rPr>
              <a:t>SBP Antibiotics Adverse Effects </a:t>
            </a:r>
          </a:p>
        </p:txBody>
      </p:sp>
      <p:sp>
        <p:nvSpPr>
          <p:cNvPr id="3" name="Content Placeholder 2">
            <a:extLst>
              <a:ext uri="{FF2B5EF4-FFF2-40B4-BE49-F238E27FC236}">
                <a16:creationId xmlns:a16="http://schemas.microsoft.com/office/drawing/2014/main" id="{DCF821CD-DA91-5A17-F609-13E378A36630}"/>
              </a:ext>
            </a:extLst>
          </p:cNvPr>
          <p:cNvSpPr>
            <a:spLocks noGrp="1"/>
          </p:cNvSpPr>
          <p:nvPr>
            <p:ph idx="1"/>
          </p:nvPr>
        </p:nvSpPr>
        <p:spPr>
          <a:xfrm>
            <a:off x="1154954" y="2603500"/>
            <a:ext cx="6397313" cy="3416300"/>
          </a:xfrm>
        </p:spPr>
        <p:txBody>
          <a:bodyPr anchor="ctr">
            <a:normAutofit/>
          </a:bodyPr>
          <a:lstStyle/>
          <a:p>
            <a:pPr>
              <a:lnSpc>
                <a:spcPct val="90000"/>
              </a:lnSpc>
            </a:pPr>
            <a:r>
              <a:rPr lang="en-US" dirty="0"/>
              <a:t>3rd generation cephalosporins: cefotaxime or ceftriaxone (Rocephin)</a:t>
            </a:r>
            <a:endParaRPr lang="en-US"/>
          </a:p>
          <a:p>
            <a:pPr lvl="1">
              <a:lnSpc>
                <a:spcPct val="90000"/>
              </a:lnSpc>
            </a:pPr>
            <a:r>
              <a:rPr lang="en-US" dirty="0"/>
              <a:t>Strong association with risk of C. difficile infections, N/V/D</a:t>
            </a:r>
            <a:endParaRPr lang="en-US"/>
          </a:p>
          <a:p>
            <a:pPr>
              <a:lnSpc>
                <a:spcPct val="90000"/>
              </a:lnSpc>
            </a:pPr>
            <a:r>
              <a:rPr lang="en-US" dirty="0"/>
              <a:t>Extended-Spectrum </a:t>
            </a:r>
            <a:r>
              <a:rPr lang="en-US" dirty="0" err="1"/>
              <a:t>Penicillins</a:t>
            </a:r>
            <a:r>
              <a:rPr lang="en-US" dirty="0"/>
              <a:t> + Beta-Lactamase Inhibitors: Piperacillin/tazobactam (Zosyn)</a:t>
            </a:r>
            <a:endParaRPr lang="en-US"/>
          </a:p>
          <a:p>
            <a:pPr lvl="1">
              <a:lnSpc>
                <a:spcPct val="90000"/>
              </a:lnSpc>
            </a:pPr>
            <a:r>
              <a:rPr lang="en-US" dirty="0"/>
              <a:t>Drug-induced thrombocytopenia, nephrotoxicity, neurotoxicity</a:t>
            </a:r>
            <a:endParaRPr lang="en-US"/>
          </a:p>
          <a:p>
            <a:pPr>
              <a:lnSpc>
                <a:spcPct val="90000"/>
              </a:lnSpc>
            </a:pPr>
            <a:r>
              <a:rPr lang="en-US" dirty="0"/>
              <a:t>Vancomycin</a:t>
            </a:r>
            <a:endParaRPr lang="en-US"/>
          </a:p>
          <a:p>
            <a:pPr lvl="1">
              <a:lnSpc>
                <a:spcPct val="90000"/>
              </a:lnSpc>
            </a:pPr>
            <a:r>
              <a:rPr lang="en-US" dirty="0"/>
              <a:t>Red-Man Syndrome, drug-induced fever, nephrotoxicity</a:t>
            </a:r>
            <a:endParaRPr lang="en-US"/>
          </a:p>
          <a:p>
            <a:pPr>
              <a:lnSpc>
                <a:spcPct val="90000"/>
              </a:lnSpc>
            </a:pPr>
            <a:endParaRPr lang="en-US"/>
          </a:p>
        </p:txBody>
      </p:sp>
      <p:pic>
        <p:nvPicPr>
          <p:cNvPr id="4" name="Picture 3">
            <a:extLst>
              <a:ext uri="{FF2B5EF4-FFF2-40B4-BE49-F238E27FC236}">
                <a16:creationId xmlns:a16="http://schemas.microsoft.com/office/drawing/2014/main" id="{D24B6603-D7D4-EC70-5B6C-D072AFE4D7C4}"/>
              </a:ext>
            </a:extLst>
          </p:cNvPr>
          <p:cNvPicPr>
            <a:picLocks noChangeAspect="1"/>
          </p:cNvPicPr>
          <p:nvPr/>
        </p:nvPicPr>
        <p:blipFill>
          <a:blip r:embed="rId3"/>
          <a:stretch>
            <a:fillRect/>
          </a:stretch>
        </p:blipFill>
        <p:spPr>
          <a:xfrm>
            <a:off x="8132324" y="2775951"/>
            <a:ext cx="285654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611341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2A1B-AC90-78D4-449E-A702AEA3EC8D}"/>
              </a:ext>
            </a:extLst>
          </p:cNvPr>
          <p:cNvSpPr>
            <a:spLocks noGrp="1"/>
          </p:cNvSpPr>
          <p:nvPr>
            <p:ph type="title"/>
          </p:nvPr>
        </p:nvSpPr>
        <p:spPr/>
        <p:txBody>
          <a:bodyPr/>
          <a:lstStyle/>
          <a:p>
            <a:r>
              <a:rPr lang="en-US" sz="2400" dirty="0"/>
              <a:t>Which of the following symptoms is most consistent with Spontaneous Bacterial Peritonitis?</a:t>
            </a:r>
          </a:p>
        </p:txBody>
      </p:sp>
      <p:sp>
        <p:nvSpPr>
          <p:cNvPr id="3" name="Content Placeholder 2">
            <a:extLst>
              <a:ext uri="{FF2B5EF4-FFF2-40B4-BE49-F238E27FC236}">
                <a16:creationId xmlns:a16="http://schemas.microsoft.com/office/drawing/2014/main" id="{1FCB0FF3-554B-4999-1F0F-E5B6FDD01435}"/>
              </a:ext>
            </a:extLst>
          </p:cNvPr>
          <p:cNvSpPr>
            <a:spLocks noGrp="1"/>
          </p:cNvSpPr>
          <p:nvPr>
            <p:ph idx="1"/>
          </p:nvPr>
        </p:nvSpPr>
        <p:spPr/>
        <p:txBody>
          <a:bodyPr/>
          <a:lstStyle/>
          <a:p>
            <a:r>
              <a:rPr lang="en-US" dirty="0"/>
              <a:t>A. Increased serum bilirubin and jaundice</a:t>
            </a:r>
          </a:p>
          <a:p>
            <a:r>
              <a:rPr lang="en-US" dirty="0"/>
              <a:t>B. Increased leukocytes in ascites fluid</a:t>
            </a:r>
          </a:p>
          <a:p>
            <a:r>
              <a:rPr lang="en-US" dirty="0"/>
              <a:t>C. Increased serum ammonia </a:t>
            </a:r>
          </a:p>
          <a:p>
            <a:r>
              <a:rPr lang="en-US" dirty="0"/>
              <a:t>D. Decreased serum albumin levels</a:t>
            </a:r>
          </a:p>
          <a:p>
            <a:r>
              <a:rPr lang="en-US" dirty="0"/>
              <a:t>E. Increased INR and bleeding</a:t>
            </a:r>
          </a:p>
          <a:p>
            <a:endParaRPr lang="en-US" dirty="0"/>
          </a:p>
        </p:txBody>
      </p:sp>
    </p:spTree>
    <p:extLst>
      <p:ext uri="{BB962C8B-B14F-4D97-AF65-F5344CB8AC3E}">
        <p14:creationId xmlns:p14="http://schemas.microsoft.com/office/powerpoint/2010/main" val="3711740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4" name="Freeform: Shape 33">
            <a:extLst>
              <a:ext uri="{FF2B5EF4-FFF2-40B4-BE49-F238E27FC236}">
                <a16:creationId xmlns:a16="http://schemas.microsoft.com/office/drawing/2014/main" id="{FD2669AB-35DB-41EC-BE9C-DA80B60A3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36"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069"/>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38"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4924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dirty="0"/>
          </a:p>
        </p:txBody>
      </p:sp>
      <p:sp>
        <p:nvSpPr>
          <p:cNvPr id="2" name="Title 1">
            <a:extLst>
              <a:ext uri="{FF2B5EF4-FFF2-40B4-BE49-F238E27FC236}">
                <a16:creationId xmlns:a16="http://schemas.microsoft.com/office/drawing/2014/main" id="{B142F9FE-A113-0151-7836-698628212A33}"/>
              </a:ext>
            </a:extLst>
          </p:cNvPr>
          <p:cNvSpPr>
            <a:spLocks noGrp="1"/>
          </p:cNvSpPr>
          <p:nvPr>
            <p:ph type="title"/>
          </p:nvPr>
        </p:nvSpPr>
        <p:spPr>
          <a:xfrm>
            <a:off x="639098" y="629265"/>
            <a:ext cx="6072776" cy="1622322"/>
          </a:xfrm>
        </p:spPr>
        <p:txBody>
          <a:bodyPr>
            <a:normAutofit/>
          </a:bodyPr>
          <a:lstStyle/>
          <a:p>
            <a:r>
              <a:rPr lang="en-US">
                <a:solidFill>
                  <a:schemeClr val="tx1"/>
                </a:solidFill>
              </a:rPr>
              <a:t>Hepatic Encephalopathy</a:t>
            </a:r>
          </a:p>
        </p:txBody>
      </p:sp>
      <p:sp>
        <p:nvSpPr>
          <p:cNvPr id="40" name="Rectangle 39">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Oval 41">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Oval 43">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495A62E4-CB11-D249-C08A-F2F061F5E3DA}"/>
              </a:ext>
            </a:extLst>
          </p:cNvPr>
          <p:cNvGraphicFramePr>
            <a:graphicFrameLocks noGrp="1"/>
          </p:cNvGraphicFramePr>
          <p:nvPr>
            <p:ph idx="1"/>
            <p:extLst>
              <p:ext uri="{D42A27DB-BD31-4B8C-83A1-F6EECF244321}">
                <p14:modId xmlns:p14="http://schemas.microsoft.com/office/powerpoint/2010/main" val="4267429842"/>
              </p:ext>
            </p:extLst>
          </p:nvPr>
        </p:nvGraphicFramePr>
        <p:xfrm>
          <a:off x="639098" y="2418735"/>
          <a:ext cx="6072776" cy="38117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BAF1CE49-93DD-B263-2DA2-D498E0C86A1D}"/>
              </a:ext>
            </a:extLst>
          </p:cNvPr>
          <p:cNvPicPr>
            <a:picLocks noChangeAspect="1"/>
          </p:cNvPicPr>
          <p:nvPr/>
        </p:nvPicPr>
        <p:blipFill>
          <a:blip r:embed="rId9"/>
          <a:stretch>
            <a:fillRect/>
          </a:stretch>
        </p:blipFill>
        <p:spPr>
          <a:xfrm>
            <a:off x="7570752" y="1304412"/>
            <a:ext cx="4079028" cy="4990012"/>
          </a:xfrm>
          <a:prstGeom prst="rect">
            <a:avLst/>
          </a:prstGeom>
        </p:spPr>
      </p:pic>
    </p:spTree>
    <p:extLst>
      <p:ext uri="{BB962C8B-B14F-4D97-AF65-F5344CB8AC3E}">
        <p14:creationId xmlns:p14="http://schemas.microsoft.com/office/powerpoint/2010/main" val="2685163548"/>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3732-7471-9E95-8EDD-2F1D462C8C11}"/>
              </a:ext>
            </a:extLst>
          </p:cNvPr>
          <p:cNvSpPr>
            <a:spLocks noGrp="1"/>
          </p:cNvSpPr>
          <p:nvPr>
            <p:ph type="title"/>
          </p:nvPr>
        </p:nvSpPr>
        <p:spPr/>
        <p:txBody>
          <a:bodyPr/>
          <a:lstStyle/>
          <a:p>
            <a:r>
              <a:rPr lang="en-US" dirty="0"/>
              <a:t>Hepatic encephalopathy treatment</a:t>
            </a:r>
          </a:p>
        </p:txBody>
      </p:sp>
      <p:sp>
        <p:nvSpPr>
          <p:cNvPr id="3" name="Content Placeholder 2">
            <a:extLst>
              <a:ext uri="{FF2B5EF4-FFF2-40B4-BE49-F238E27FC236}">
                <a16:creationId xmlns:a16="http://schemas.microsoft.com/office/drawing/2014/main" id="{F5D7988E-499C-D4D2-CA93-ADA066684CCE}"/>
              </a:ext>
            </a:extLst>
          </p:cNvPr>
          <p:cNvSpPr>
            <a:spLocks noGrp="1"/>
          </p:cNvSpPr>
          <p:nvPr>
            <p:ph idx="1"/>
          </p:nvPr>
        </p:nvSpPr>
        <p:spPr>
          <a:xfrm>
            <a:off x="1154954" y="2390503"/>
            <a:ext cx="8825659" cy="4114800"/>
          </a:xfrm>
        </p:spPr>
        <p:txBody>
          <a:bodyPr>
            <a:normAutofit fontScale="85000" lnSpcReduction="20000"/>
          </a:bodyPr>
          <a:lstStyle/>
          <a:p>
            <a:r>
              <a:rPr lang="en-US" dirty="0"/>
              <a:t>Non-Pharmacologic:</a:t>
            </a:r>
          </a:p>
          <a:p>
            <a:pPr lvl="1"/>
            <a:r>
              <a:rPr lang="en-US" dirty="0"/>
              <a:t>Protein Restriction: 1 to 1.5g/kg/day</a:t>
            </a:r>
          </a:p>
          <a:p>
            <a:pPr lvl="1"/>
            <a:r>
              <a:rPr lang="en-US" dirty="0"/>
              <a:t>High fiber diet (favor plant-based proteins- beans, </a:t>
            </a:r>
            <a:r>
              <a:rPr lang="en-US" dirty="0" err="1"/>
              <a:t>etc</a:t>
            </a:r>
            <a:r>
              <a:rPr lang="en-US" dirty="0"/>
              <a:t>)</a:t>
            </a:r>
          </a:p>
          <a:p>
            <a:r>
              <a:rPr lang="en-US" dirty="0"/>
              <a:t>Non-absorbable disaccharide</a:t>
            </a:r>
          </a:p>
          <a:p>
            <a:pPr lvl="1"/>
            <a:r>
              <a:rPr lang="en-US" dirty="0"/>
              <a:t>Lactulose: 20 to 30 g (30 to 45 mL) every 1 to 2 hours to induce ~2 soft stools/day, then reduce to 20 to 30 g (30 to 45 mL) 2 to 4 times daily; may adjust dose every 1 to 2 days to achieve 2 to 3 soft stools/day</a:t>
            </a:r>
          </a:p>
          <a:p>
            <a:pPr lvl="1"/>
            <a:r>
              <a:rPr lang="en-US" dirty="0"/>
              <a:t>Can also be given as rectal enema</a:t>
            </a:r>
          </a:p>
          <a:p>
            <a:pPr lvl="1"/>
            <a:r>
              <a:rPr lang="en-US" dirty="0"/>
              <a:t>Can also consider PEG 3350</a:t>
            </a:r>
          </a:p>
          <a:p>
            <a:r>
              <a:rPr lang="en-US" dirty="0"/>
              <a:t>Antibiotics: </a:t>
            </a:r>
          </a:p>
          <a:p>
            <a:pPr lvl="1"/>
            <a:r>
              <a:rPr lang="en-US" dirty="0"/>
              <a:t>Neomycin, Metronidazole</a:t>
            </a:r>
          </a:p>
          <a:p>
            <a:pPr lvl="2"/>
            <a:r>
              <a:rPr lang="en-US" dirty="0"/>
              <a:t>High risk of neurotoxicity, lower effectiveness</a:t>
            </a:r>
          </a:p>
          <a:p>
            <a:r>
              <a:rPr lang="en-US" dirty="0"/>
              <a:t>Rifaximin (Great drug, $$$)</a:t>
            </a:r>
          </a:p>
          <a:p>
            <a:pPr lvl="1"/>
            <a:r>
              <a:rPr lang="en-US" dirty="0"/>
              <a:t>Low systemic absorption</a:t>
            </a:r>
          </a:p>
          <a:p>
            <a:endParaRPr lang="en-US" dirty="0"/>
          </a:p>
        </p:txBody>
      </p:sp>
    </p:spTree>
    <p:extLst>
      <p:ext uri="{BB962C8B-B14F-4D97-AF65-F5344CB8AC3E}">
        <p14:creationId xmlns:p14="http://schemas.microsoft.com/office/powerpoint/2010/main" val="1279565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D77664-FD6A-E2FC-7887-5C3227757262}"/>
              </a:ext>
            </a:extLst>
          </p:cNvPr>
          <p:cNvSpPr txBox="1"/>
          <p:nvPr/>
        </p:nvSpPr>
        <p:spPr>
          <a:xfrm>
            <a:off x="809897" y="1045029"/>
            <a:ext cx="9405257" cy="3970318"/>
          </a:xfrm>
          <a:prstGeom prst="rect">
            <a:avLst/>
          </a:prstGeom>
          <a:noFill/>
        </p:spPr>
        <p:txBody>
          <a:bodyPr wrap="square">
            <a:spAutoFit/>
          </a:bodyPr>
          <a:lstStyle/>
          <a:p>
            <a:r>
              <a:rPr lang="en-US" dirty="0"/>
              <a:t>Your patient has a history of chronic alcohol use and cirrhosis and now presents with altered mental status with alternating delirium and loss of consciousness. He has no evidence of ascites or hematemesis. Which of the following is your immediate next step?</a:t>
            </a:r>
          </a:p>
          <a:p>
            <a:endParaRPr lang="en-US" dirty="0"/>
          </a:p>
          <a:p>
            <a:endParaRPr lang="en-US" dirty="0"/>
          </a:p>
          <a:p>
            <a:endParaRPr lang="en-US" dirty="0"/>
          </a:p>
          <a:p>
            <a:pPr>
              <a:lnSpc>
                <a:spcPct val="150000"/>
              </a:lnSpc>
            </a:pPr>
            <a:r>
              <a:rPr lang="en-US" dirty="0"/>
              <a:t>A. Assessing the patient for GI bleeding with a stool blood test.</a:t>
            </a:r>
          </a:p>
          <a:p>
            <a:pPr>
              <a:lnSpc>
                <a:spcPct val="150000"/>
              </a:lnSpc>
            </a:pPr>
            <a:r>
              <a:rPr lang="en-US" dirty="0"/>
              <a:t>B. Administering systemic antibiotics for bacterial peritonitis.</a:t>
            </a:r>
          </a:p>
          <a:p>
            <a:pPr>
              <a:lnSpc>
                <a:spcPct val="150000"/>
              </a:lnSpc>
            </a:pPr>
            <a:r>
              <a:rPr lang="en-US" dirty="0"/>
              <a:t>C. Assessing ammonia levels and screening for hepatic encephalopathy.</a:t>
            </a:r>
          </a:p>
          <a:p>
            <a:pPr>
              <a:lnSpc>
                <a:spcPct val="150000"/>
              </a:lnSpc>
            </a:pPr>
            <a:r>
              <a:rPr lang="en-US" dirty="0"/>
              <a:t>D. Sending a sample of blood to check blood alcohol levels.</a:t>
            </a:r>
          </a:p>
          <a:p>
            <a:endParaRPr lang="en-US" dirty="0"/>
          </a:p>
        </p:txBody>
      </p:sp>
    </p:spTree>
    <p:extLst>
      <p:ext uri="{BB962C8B-B14F-4D97-AF65-F5344CB8AC3E}">
        <p14:creationId xmlns:p14="http://schemas.microsoft.com/office/powerpoint/2010/main" val="3091987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9" name="Rectangle 8">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 name="Picture 1">
            <a:extLst>
              <a:ext uri="{FF2B5EF4-FFF2-40B4-BE49-F238E27FC236}">
                <a16:creationId xmlns:a16="http://schemas.microsoft.com/office/drawing/2014/main" id="{BA58D774-A990-2B0A-E769-AE34B57E9DF4}"/>
              </a:ext>
            </a:extLst>
          </p:cNvPr>
          <p:cNvPicPr>
            <a:picLocks noChangeAspect="1"/>
          </p:cNvPicPr>
          <p:nvPr/>
        </p:nvPicPr>
        <p:blipFill>
          <a:blip r:embed="rId2"/>
          <a:stretch>
            <a:fillRect/>
          </a:stretch>
        </p:blipFill>
        <p:spPr>
          <a:xfrm>
            <a:off x="2177783" y="1284394"/>
            <a:ext cx="7931603" cy="4283066"/>
          </a:xfrm>
          <a:prstGeom prst="rect">
            <a:avLst/>
          </a:prstGeom>
        </p:spPr>
      </p:pic>
    </p:spTree>
    <p:extLst>
      <p:ext uri="{BB962C8B-B14F-4D97-AF65-F5344CB8AC3E}">
        <p14:creationId xmlns:p14="http://schemas.microsoft.com/office/powerpoint/2010/main" val="76983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DAE3-CD64-2293-CAB3-556B5C8FDD55}"/>
              </a:ext>
            </a:extLst>
          </p:cNvPr>
          <p:cNvSpPr>
            <a:spLocks noGrp="1"/>
          </p:cNvSpPr>
          <p:nvPr>
            <p:ph type="title"/>
          </p:nvPr>
        </p:nvSpPr>
        <p:spPr>
          <a:xfrm>
            <a:off x="1154954" y="973668"/>
            <a:ext cx="9687217" cy="706964"/>
          </a:xfrm>
        </p:spPr>
        <p:txBody>
          <a:bodyPr/>
          <a:lstStyle/>
          <a:p>
            <a:r>
              <a:rPr lang="en-US" dirty="0"/>
              <a:t>Special Considerations: PK/PD changes</a:t>
            </a:r>
          </a:p>
        </p:txBody>
      </p:sp>
      <p:sp>
        <p:nvSpPr>
          <p:cNvPr id="3" name="Content Placeholder 2">
            <a:extLst>
              <a:ext uri="{FF2B5EF4-FFF2-40B4-BE49-F238E27FC236}">
                <a16:creationId xmlns:a16="http://schemas.microsoft.com/office/drawing/2014/main" id="{56A5C528-DF4C-BA6C-6F72-6F3C327F4129}"/>
              </a:ext>
            </a:extLst>
          </p:cNvPr>
          <p:cNvSpPr>
            <a:spLocks noGrp="1"/>
          </p:cNvSpPr>
          <p:nvPr>
            <p:ph idx="1"/>
          </p:nvPr>
        </p:nvSpPr>
        <p:spPr>
          <a:xfrm>
            <a:off x="1154954" y="2603499"/>
            <a:ext cx="10079103" cy="3993243"/>
          </a:xfrm>
        </p:spPr>
        <p:txBody>
          <a:bodyPr>
            <a:normAutofit/>
          </a:bodyPr>
          <a:lstStyle/>
          <a:p>
            <a:pPr>
              <a:lnSpc>
                <a:spcPct val="150000"/>
              </a:lnSpc>
            </a:pPr>
            <a:r>
              <a:rPr lang="en-US" dirty="0"/>
              <a:t>These patients have reduced liver blood flow, loss of CYP enzyme activity, decreased first pass extraction, hypoalbuminemia, ascites, impaired biliary excretion, </a:t>
            </a:r>
            <a:r>
              <a:rPr lang="en-US" dirty="0" err="1"/>
              <a:t>etc</a:t>
            </a:r>
            <a:endParaRPr lang="en-US" dirty="0"/>
          </a:p>
          <a:p>
            <a:pPr>
              <a:lnSpc>
                <a:spcPct val="150000"/>
              </a:lnSpc>
            </a:pPr>
            <a:r>
              <a:rPr lang="en-US" dirty="0"/>
              <a:t>May also increased sensitivity to certain medications such as NSAIDS, benzos, opiates.  Be aware of prodrugs (codeine, clopidogrel)</a:t>
            </a:r>
          </a:p>
          <a:p>
            <a:pPr>
              <a:lnSpc>
                <a:spcPct val="150000"/>
              </a:lnSpc>
            </a:pPr>
            <a:r>
              <a:rPr lang="en-US" dirty="0"/>
              <a:t>Requires closer monitoring  for therapy response and anticipating drug accumulation</a:t>
            </a:r>
          </a:p>
          <a:p>
            <a:pPr lvl="1">
              <a:lnSpc>
                <a:spcPct val="150000"/>
              </a:lnSpc>
            </a:pPr>
            <a:r>
              <a:rPr lang="en-US" dirty="0"/>
              <a:t>Prefer drugs without hepatic metabolism or those that do not have active metabolites </a:t>
            </a:r>
          </a:p>
          <a:p>
            <a:pPr lvl="1">
              <a:lnSpc>
                <a:spcPct val="150000"/>
              </a:lnSpc>
            </a:pPr>
            <a:r>
              <a:rPr lang="en-US" dirty="0"/>
              <a:t>Ex: Lorazepam is metabolized via conjugation but no active metabolites. Diazepam is oxidized in the liver and has active metabolites.  Easier to monitor the lorazepam.</a:t>
            </a:r>
          </a:p>
        </p:txBody>
      </p:sp>
    </p:spTree>
    <p:extLst>
      <p:ext uri="{BB962C8B-B14F-4D97-AF65-F5344CB8AC3E}">
        <p14:creationId xmlns:p14="http://schemas.microsoft.com/office/powerpoint/2010/main" val="4104161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F2CF-0062-9B4E-DC96-82A64761CFF7}"/>
              </a:ext>
            </a:extLst>
          </p:cNvPr>
          <p:cNvSpPr>
            <a:spLocks noGrp="1"/>
          </p:cNvSpPr>
          <p:nvPr>
            <p:ph type="title"/>
          </p:nvPr>
        </p:nvSpPr>
        <p:spPr/>
        <p:txBody>
          <a:bodyPr/>
          <a:lstStyle/>
          <a:p>
            <a:r>
              <a:rPr lang="en-US" dirty="0"/>
              <a:t>Questions?</a:t>
            </a:r>
          </a:p>
        </p:txBody>
      </p:sp>
      <p:pic>
        <p:nvPicPr>
          <p:cNvPr id="4" name="Content Placeholder 3">
            <a:extLst>
              <a:ext uri="{FF2B5EF4-FFF2-40B4-BE49-F238E27FC236}">
                <a16:creationId xmlns:a16="http://schemas.microsoft.com/office/drawing/2014/main" id="{CF60A9B1-E389-2115-24A6-D61B3B66A91A}"/>
              </a:ext>
            </a:extLst>
          </p:cNvPr>
          <p:cNvPicPr>
            <a:picLocks noGrp="1" noChangeAspect="1"/>
          </p:cNvPicPr>
          <p:nvPr>
            <p:ph idx="1"/>
          </p:nvPr>
        </p:nvPicPr>
        <p:blipFill>
          <a:blip r:embed="rId2"/>
          <a:stretch>
            <a:fillRect/>
          </a:stretch>
        </p:blipFill>
        <p:spPr>
          <a:xfrm>
            <a:off x="3553829" y="2603500"/>
            <a:ext cx="4028655" cy="3416300"/>
          </a:xfrm>
          <a:prstGeom prst="rect">
            <a:avLst/>
          </a:prstGeom>
        </p:spPr>
      </p:pic>
    </p:spTree>
    <p:extLst>
      <p:ext uri="{BB962C8B-B14F-4D97-AF65-F5344CB8AC3E}">
        <p14:creationId xmlns:p14="http://schemas.microsoft.com/office/powerpoint/2010/main" val="2199018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2BA6-3D3D-F95F-3231-4CD9519F334C}"/>
              </a:ext>
            </a:extLst>
          </p:cNvPr>
          <p:cNvSpPr>
            <a:spLocks noGrp="1"/>
          </p:cNvSpPr>
          <p:nvPr>
            <p:ph type="title"/>
          </p:nvPr>
        </p:nvSpPr>
        <p:spPr/>
        <p:txBody>
          <a:bodyPr/>
          <a:lstStyle/>
          <a:p>
            <a:r>
              <a:rPr lang="en-US" dirty="0"/>
              <a:t>Acute vs chronic labs</a:t>
            </a:r>
          </a:p>
        </p:txBody>
      </p:sp>
      <p:sp>
        <p:nvSpPr>
          <p:cNvPr id="4" name="Text Placeholder 3">
            <a:extLst>
              <a:ext uri="{FF2B5EF4-FFF2-40B4-BE49-F238E27FC236}">
                <a16:creationId xmlns:a16="http://schemas.microsoft.com/office/drawing/2014/main" id="{256BB505-A0F3-C94F-75C2-FF3CE983064E}"/>
              </a:ext>
            </a:extLst>
          </p:cNvPr>
          <p:cNvSpPr>
            <a:spLocks noGrp="1"/>
          </p:cNvSpPr>
          <p:nvPr>
            <p:ph type="body" idx="1"/>
          </p:nvPr>
        </p:nvSpPr>
        <p:spPr/>
        <p:txBody>
          <a:bodyPr/>
          <a:lstStyle/>
          <a:p>
            <a:r>
              <a:rPr lang="en-US" dirty="0"/>
              <a:t>Acute Liver Toxicity</a:t>
            </a:r>
          </a:p>
        </p:txBody>
      </p:sp>
      <p:sp>
        <p:nvSpPr>
          <p:cNvPr id="3" name="Content Placeholder 2">
            <a:extLst>
              <a:ext uri="{FF2B5EF4-FFF2-40B4-BE49-F238E27FC236}">
                <a16:creationId xmlns:a16="http://schemas.microsoft.com/office/drawing/2014/main" id="{888B797F-E0E5-A6F9-A8C4-DD46CB5C7B29}"/>
              </a:ext>
            </a:extLst>
          </p:cNvPr>
          <p:cNvSpPr>
            <a:spLocks noGrp="1"/>
          </p:cNvSpPr>
          <p:nvPr>
            <p:ph sz="half" idx="2"/>
          </p:nvPr>
        </p:nvSpPr>
        <p:spPr/>
        <p:txBody>
          <a:bodyPr/>
          <a:lstStyle/>
          <a:p>
            <a:r>
              <a:rPr lang="en-US" dirty="0"/>
              <a:t>Increase in AST/ALT</a:t>
            </a:r>
          </a:p>
        </p:txBody>
      </p:sp>
      <p:sp>
        <p:nvSpPr>
          <p:cNvPr id="5" name="Text Placeholder 4">
            <a:extLst>
              <a:ext uri="{FF2B5EF4-FFF2-40B4-BE49-F238E27FC236}">
                <a16:creationId xmlns:a16="http://schemas.microsoft.com/office/drawing/2014/main" id="{146D3038-4F8B-CCB5-8403-FDA89ABC4650}"/>
              </a:ext>
            </a:extLst>
          </p:cNvPr>
          <p:cNvSpPr>
            <a:spLocks noGrp="1"/>
          </p:cNvSpPr>
          <p:nvPr>
            <p:ph type="body" sz="quarter" idx="3"/>
          </p:nvPr>
        </p:nvSpPr>
        <p:spPr/>
        <p:txBody>
          <a:bodyPr/>
          <a:lstStyle/>
          <a:p>
            <a:r>
              <a:rPr lang="en-US" dirty="0"/>
              <a:t>Chronic Liver Toxicity</a:t>
            </a:r>
          </a:p>
        </p:txBody>
      </p:sp>
      <p:sp>
        <p:nvSpPr>
          <p:cNvPr id="6" name="Content Placeholder 5">
            <a:extLst>
              <a:ext uri="{FF2B5EF4-FFF2-40B4-BE49-F238E27FC236}">
                <a16:creationId xmlns:a16="http://schemas.microsoft.com/office/drawing/2014/main" id="{D05F48B4-96B6-1491-FFE6-9DF543E237B6}"/>
              </a:ext>
            </a:extLst>
          </p:cNvPr>
          <p:cNvSpPr>
            <a:spLocks noGrp="1"/>
          </p:cNvSpPr>
          <p:nvPr>
            <p:ph sz="quarter" idx="4"/>
          </p:nvPr>
        </p:nvSpPr>
        <p:spPr/>
        <p:txBody>
          <a:bodyPr/>
          <a:lstStyle/>
          <a:p>
            <a:r>
              <a:rPr lang="en-US" dirty="0"/>
              <a:t>Increase in AST/ALT, however, in more advanced disease can be normal</a:t>
            </a:r>
          </a:p>
          <a:p>
            <a:r>
              <a:rPr lang="en-US" dirty="0"/>
              <a:t>Increased Alk Phos</a:t>
            </a:r>
          </a:p>
          <a:p>
            <a:r>
              <a:rPr lang="en-US" dirty="0"/>
              <a:t>Increased </a:t>
            </a:r>
            <a:r>
              <a:rPr lang="en-US" dirty="0" err="1"/>
              <a:t>Tbili</a:t>
            </a:r>
            <a:endParaRPr lang="en-US" dirty="0"/>
          </a:p>
          <a:p>
            <a:r>
              <a:rPr lang="en-US" dirty="0"/>
              <a:t>Increased PT/INR</a:t>
            </a:r>
          </a:p>
          <a:p>
            <a:r>
              <a:rPr lang="en-US" dirty="0"/>
              <a:t>Decreased Albumin</a:t>
            </a:r>
          </a:p>
        </p:txBody>
      </p:sp>
    </p:spTree>
    <p:extLst>
      <p:ext uri="{BB962C8B-B14F-4D97-AF65-F5344CB8AC3E}">
        <p14:creationId xmlns:p14="http://schemas.microsoft.com/office/powerpoint/2010/main" val="404587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F9704-03AA-F3AF-EB2F-EF7B03A6A07C}"/>
              </a:ext>
            </a:extLst>
          </p:cNvPr>
          <p:cNvSpPr>
            <a:spLocks noGrp="1"/>
          </p:cNvSpPr>
          <p:nvPr>
            <p:ph type="title"/>
          </p:nvPr>
        </p:nvSpPr>
        <p:spPr>
          <a:xfrm>
            <a:off x="1154954" y="973668"/>
            <a:ext cx="8761413" cy="706964"/>
          </a:xfrm>
        </p:spPr>
        <p:txBody>
          <a:bodyPr>
            <a:normAutofit/>
          </a:bodyPr>
          <a:lstStyle/>
          <a:p>
            <a:r>
              <a:rPr lang="en-US" dirty="0">
                <a:solidFill>
                  <a:srgbClr val="FFFFFF"/>
                </a:solidFill>
              </a:rPr>
              <a:t>Causes of Acute Liver Disease</a:t>
            </a:r>
          </a:p>
        </p:txBody>
      </p:sp>
      <p:graphicFrame>
        <p:nvGraphicFramePr>
          <p:cNvPr id="5" name="Content Placeholder 2">
            <a:extLst>
              <a:ext uri="{FF2B5EF4-FFF2-40B4-BE49-F238E27FC236}">
                <a16:creationId xmlns:a16="http://schemas.microsoft.com/office/drawing/2014/main" id="{4DB3CD9A-2B0A-D5D9-8174-086FFE0FDEF0}"/>
              </a:ext>
            </a:extLst>
          </p:cNvPr>
          <p:cNvGraphicFramePr>
            <a:graphicFrameLocks noGrp="1"/>
          </p:cNvGraphicFramePr>
          <p:nvPr>
            <p:ph idx="1"/>
            <p:extLst>
              <p:ext uri="{D42A27DB-BD31-4B8C-83A1-F6EECF244321}">
                <p14:modId xmlns:p14="http://schemas.microsoft.com/office/powerpoint/2010/main" val="2052445756"/>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5351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 name="Rectangle 5">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Oval 6">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7"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3B093025-A0D4-9951-1ED5-BD01E5B918B0}"/>
              </a:ext>
            </a:extLst>
          </p:cNvPr>
          <p:cNvSpPr>
            <a:spLocks noGrp="1"/>
          </p:cNvSpPr>
          <p:nvPr>
            <p:ph type="title"/>
          </p:nvPr>
        </p:nvSpPr>
        <p:spPr>
          <a:xfrm>
            <a:off x="1154955" y="973667"/>
            <a:ext cx="2942210" cy="4833745"/>
          </a:xfrm>
        </p:spPr>
        <p:txBody>
          <a:bodyPr>
            <a:normAutofit/>
          </a:bodyPr>
          <a:lstStyle/>
          <a:p>
            <a:r>
              <a:rPr lang="en-US">
                <a:solidFill>
                  <a:srgbClr val="EBEBEB"/>
                </a:solidFill>
              </a:rPr>
              <a:t>Clinical Presentation of Liver Damage</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B03958D-2518-F83E-8B16-67EB20D53A9A}"/>
              </a:ext>
            </a:extLst>
          </p:cNvPr>
          <p:cNvGraphicFramePr>
            <a:graphicFrameLocks noGrp="1"/>
          </p:cNvGraphicFramePr>
          <p:nvPr>
            <p:ph idx="1"/>
            <p:extLst>
              <p:ext uri="{D42A27DB-BD31-4B8C-83A1-F6EECF244321}">
                <p14:modId xmlns:p14="http://schemas.microsoft.com/office/powerpoint/2010/main" val="89389914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056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38BC0-D462-05FF-1E51-3557064605FA}"/>
              </a:ext>
            </a:extLst>
          </p:cNvPr>
          <p:cNvSpPr>
            <a:spLocks noGrp="1"/>
          </p:cNvSpPr>
          <p:nvPr>
            <p:ph type="title"/>
          </p:nvPr>
        </p:nvSpPr>
        <p:spPr/>
        <p:txBody>
          <a:bodyPr/>
          <a:lstStyle/>
          <a:p>
            <a:r>
              <a:rPr lang="en-US" dirty="0"/>
              <a:t>Drug-induced liver injury (DILI)</a:t>
            </a:r>
          </a:p>
        </p:txBody>
      </p:sp>
    </p:spTree>
    <p:extLst>
      <p:ext uri="{BB962C8B-B14F-4D97-AF65-F5344CB8AC3E}">
        <p14:creationId xmlns:p14="http://schemas.microsoft.com/office/powerpoint/2010/main" val="739129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3108</TotalTime>
  <Words>2838</Words>
  <Application>Microsoft Office PowerPoint</Application>
  <PresentationFormat>Widescreen</PresentationFormat>
  <Paragraphs>367</Paragraphs>
  <Slides>57</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Calibri Light</vt:lpstr>
      <vt:lpstr>Century Gothic</vt:lpstr>
      <vt:lpstr>DM Sans</vt:lpstr>
      <vt:lpstr>Google Sans</vt:lpstr>
      <vt:lpstr>Noto Sans</vt:lpstr>
      <vt:lpstr>Wingdings 3</vt:lpstr>
      <vt:lpstr>Ion Boardroom</vt:lpstr>
      <vt:lpstr>Drug induced liver injury and Cirrhosis</vt:lpstr>
      <vt:lpstr>Objectives</vt:lpstr>
      <vt:lpstr>Liver Function</vt:lpstr>
      <vt:lpstr>Liver Function Tests (LFTs)</vt:lpstr>
      <vt:lpstr>Other labs</vt:lpstr>
      <vt:lpstr>Acute vs chronic labs</vt:lpstr>
      <vt:lpstr>Causes of Acute Liver Disease</vt:lpstr>
      <vt:lpstr>Clinical Presentation of Liver Damage</vt:lpstr>
      <vt:lpstr>Drug-induced liver injury (DILI)</vt:lpstr>
      <vt:lpstr>Drug-induced liver injury (DILI)</vt:lpstr>
      <vt:lpstr>PowerPoint Presentation</vt:lpstr>
      <vt:lpstr>Key Elements for Attributing Liver Injury to a Drug</vt:lpstr>
      <vt:lpstr>Key Drugs with Boxed Warning for Liver Damage</vt:lpstr>
      <vt:lpstr>Goals of treatment</vt:lpstr>
      <vt:lpstr>Risk factors for DILI</vt:lpstr>
      <vt:lpstr>Clinical presentation of Liver damage</vt:lpstr>
      <vt:lpstr>PowerPoint Presentation</vt:lpstr>
      <vt:lpstr>DILI Diagnosis</vt:lpstr>
      <vt:lpstr>Prognosis</vt:lpstr>
      <vt:lpstr>APAP toxicity</vt:lpstr>
      <vt:lpstr>Video</vt:lpstr>
      <vt:lpstr>APAP toxicity treatment</vt:lpstr>
      <vt:lpstr>NAC Stopping Criteria</vt:lpstr>
      <vt:lpstr>Alcohol-Associated Liver Disease (ALD)</vt:lpstr>
      <vt:lpstr>Alcoholic Liver Disease</vt:lpstr>
      <vt:lpstr>ALD Treatment </vt:lpstr>
      <vt:lpstr>Cirrhosis Chronic Liver Disease</vt:lpstr>
      <vt:lpstr>Cirrhosis</vt:lpstr>
      <vt:lpstr>PowerPoint Presentation</vt:lpstr>
      <vt:lpstr>Presentation</vt:lpstr>
      <vt:lpstr>Clinical Presentation</vt:lpstr>
      <vt:lpstr>Child-Pugh Classification</vt:lpstr>
      <vt:lpstr>PowerPoint Presentation</vt:lpstr>
      <vt:lpstr>General approach to treatment</vt:lpstr>
      <vt:lpstr>Complications of Cirrhosis</vt:lpstr>
      <vt:lpstr>Portal Hypertension</vt:lpstr>
      <vt:lpstr>How Liver Disease Leads to Bleeding Varices</vt:lpstr>
      <vt:lpstr>Screening for Varices</vt:lpstr>
      <vt:lpstr>Variceal Bleeding</vt:lpstr>
      <vt:lpstr>Primary Prophylaxis</vt:lpstr>
      <vt:lpstr>Acute Variceal Hemorrhage</vt:lpstr>
      <vt:lpstr>Acute Variceal Hemorrhage</vt:lpstr>
      <vt:lpstr>Secondary Prophylaxis</vt:lpstr>
      <vt:lpstr>Other Procedures for Bleeding</vt:lpstr>
      <vt:lpstr>PowerPoint Presentation</vt:lpstr>
      <vt:lpstr>PowerPoint Presentation</vt:lpstr>
      <vt:lpstr>Ascites</vt:lpstr>
      <vt:lpstr>Ascites Treatment</vt:lpstr>
      <vt:lpstr>Spontaneous Bacterial Peritonitis</vt:lpstr>
      <vt:lpstr>SBP Antibiotics Adverse Effects </vt:lpstr>
      <vt:lpstr>Which of the following symptoms is most consistent with Spontaneous Bacterial Peritonitis?</vt:lpstr>
      <vt:lpstr>Hepatic Encephalopathy</vt:lpstr>
      <vt:lpstr>Hepatic encephalopathy treatment</vt:lpstr>
      <vt:lpstr>PowerPoint Presentation</vt:lpstr>
      <vt:lpstr>PowerPoint Presentation</vt:lpstr>
      <vt:lpstr>Special Considerations: PK/PD changes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Liver</dc:title>
  <dc:creator>Jennifer White</dc:creator>
  <cp:lastModifiedBy>Jennifer White</cp:lastModifiedBy>
  <cp:revision>3</cp:revision>
  <dcterms:created xsi:type="dcterms:W3CDTF">2023-10-04T00:21:36Z</dcterms:created>
  <dcterms:modified xsi:type="dcterms:W3CDTF">2025-10-01T12:18:30Z</dcterms:modified>
</cp:coreProperties>
</file>